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notesSlides/notesSlide46.xml" ContentType="application/vnd.openxmlformats-officedocument.presentationml.notesSlide+xml"/>
  <Override PartName="/ppt/notesSlides/notesSlide55.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60"/>
  </p:notesMasterIdLst>
  <p:sldIdLst>
    <p:sldId id="256" r:id="rId3"/>
    <p:sldId id="257" r:id="rId4"/>
    <p:sldId id="258" r:id="rId5"/>
    <p:sldId id="259" r:id="rId6"/>
    <p:sldId id="260" r:id="rId7"/>
    <p:sldId id="261" r:id="rId8"/>
    <p:sldId id="262" r:id="rId9"/>
    <p:sldId id="263" r:id="rId10"/>
    <p:sldId id="264" r:id="rId11"/>
    <p:sldId id="314" r:id="rId12"/>
    <p:sldId id="266" r:id="rId13"/>
    <p:sldId id="267" r:id="rId14"/>
    <p:sldId id="268" r:id="rId15"/>
    <p:sldId id="269" r:id="rId16"/>
    <p:sldId id="270" r:id="rId17"/>
    <p:sldId id="271" r:id="rId18"/>
    <p:sldId id="312"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Lst>
  <p:sldSz cx="12188825"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1F96BF86-7879-44F1-AAA9-FAE82BFD726E}">
  <a:tblStyle styleId="{1F96BF86-7879-44F1-AAA9-FAE82BFD726E}" styleName="Table_0">
    <a:wholeTbl>
      <a:tcTxStyle b="off" i="off">
        <a:font>
          <a:latin typeface="Cambria"/>
          <a:ea typeface="Cambria"/>
          <a:cs typeface="Cambria"/>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FDF5E8"/>
          </a:solidFill>
        </a:fill>
      </a:tcStyle>
    </a:wholeTbl>
    <a:band1H>
      <a:tcStyle>
        <a:tcBdr/>
        <a:fill>
          <a:solidFill>
            <a:srgbClr val="FCEACE"/>
          </a:solidFill>
        </a:fill>
      </a:tcStyle>
    </a:band1H>
    <a:band1V>
      <a:tcStyle>
        <a:tcBdr/>
        <a:fill>
          <a:solidFill>
            <a:srgbClr val="FCEACE"/>
          </a:solidFill>
        </a:fill>
      </a:tcStyle>
    </a:band1V>
    <a:lastCol>
      <a:tcTxStyle b="on" i="off">
        <a:font>
          <a:latin typeface="Cambria"/>
          <a:ea typeface="Cambria"/>
          <a:cs typeface="Cambria"/>
        </a:font>
        <a:schemeClr val="lt1"/>
      </a:tcTxStyle>
      <a:tcStyle>
        <a:tcBdr/>
        <a:fill>
          <a:solidFill>
            <a:schemeClr val="accent1"/>
          </a:solidFill>
        </a:fill>
      </a:tcStyle>
    </a:lastCol>
    <a:firstCol>
      <a:tcTxStyle b="on" i="off">
        <a:font>
          <a:latin typeface="Cambria"/>
          <a:ea typeface="Cambria"/>
          <a:cs typeface="Cambria"/>
        </a:font>
        <a:schemeClr val="lt1"/>
      </a:tcTxStyle>
      <a:tcStyle>
        <a:tcBdr/>
        <a:fill>
          <a:solidFill>
            <a:schemeClr val="accent1"/>
          </a:solidFill>
        </a:fill>
      </a:tcStyle>
    </a:firstCol>
    <a:lastRow>
      <a:tcTxStyle b="on" i="off">
        <a:font>
          <a:latin typeface="Cambria"/>
          <a:ea typeface="Cambria"/>
          <a:cs typeface="Cambria"/>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i="off">
        <a:font>
          <a:latin typeface="Cambria"/>
          <a:ea typeface="Cambria"/>
          <a:cs typeface="Cambria"/>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8" d="100"/>
          <a:sy n="68" d="100"/>
        </p:scale>
        <p:origin x="-786" y="-96"/>
      </p:cViewPr>
      <p:guideLst>
        <p:guide orient="horz" pos="2160"/>
        <p:guide pos="3839"/>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5" name="Shape 5"/>
          <p:cNvSpPr>
            <a:spLocks noGrp="1" noRot="1" noChangeAspect="1"/>
          </p:cNvSpPr>
          <p:nvPr>
            <p:ph type="sldImg" idx="3"/>
          </p:nvPr>
        </p:nvSpPr>
        <p:spPr>
          <a:xfrm>
            <a:off x="382587"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mbria"/>
                <a:ea typeface="Cambria"/>
                <a:cs typeface="Cambria"/>
                <a:sym typeface="Cambria"/>
              </a:defRPr>
            </a:lvl1pPr>
            <a:lvl2pPr marL="457200" marR="0" lvl="1" indent="0" algn="l" rtl="0">
              <a:spcBef>
                <a:spcPts val="0"/>
              </a:spcBef>
              <a:buNone/>
              <a:defRPr sz="1200" b="0" i="0" u="none" strike="noStrike" cap="none">
                <a:solidFill>
                  <a:schemeClr val="dk1"/>
                </a:solidFill>
                <a:latin typeface="Cambria"/>
                <a:ea typeface="Cambria"/>
                <a:cs typeface="Cambria"/>
                <a:sym typeface="Cambria"/>
              </a:defRPr>
            </a:lvl2pPr>
            <a:lvl3pPr marL="914400" marR="0" lvl="2" indent="0" algn="l" rtl="0">
              <a:spcBef>
                <a:spcPts val="0"/>
              </a:spcBef>
              <a:buNone/>
              <a:defRPr sz="1200" b="0" i="0" u="none" strike="noStrike" cap="none">
                <a:solidFill>
                  <a:schemeClr val="dk1"/>
                </a:solidFill>
                <a:latin typeface="Cambria"/>
                <a:ea typeface="Cambria"/>
                <a:cs typeface="Cambria"/>
                <a:sym typeface="Cambria"/>
              </a:defRPr>
            </a:lvl3pPr>
            <a:lvl4pPr marL="1371600" marR="0" lvl="3" indent="0" algn="l" rtl="0">
              <a:spcBef>
                <a:spcPts val="0"/>
              </a:spcBef>
              <a:buNone/>
              <a:defRPr sz="1200" b="0" i="0" u="none" strike="noStrike" cap="none">
                <a:solidFill>
                  <a:schemeClr val="dk1"/>
                </a:solidFill>
                <a:latin typeface="Cambria"/>
                <a:ea typeface="Cambria"/>
                <a:cs typeface="Cambria"/>
                <a:sym typeface="Cambria"/>
              </a:defRPr>
            </a:lvl4pPr>
            <a:lvl5pPr marL="1828800" marR="0" lvl="4" indent="0" algn="l" rtl="0">
              <a:spcBef>
                <a:spcPts val="0"/>
              </a:spcBef>
              <a:buNone/>
              <a:defRPr sz="1200" b="0" i="0" u="none" strike="noStrike" cap="none">
                <a:solidFill>
                  <a:schemeClr val="dk1"/>
                </a:solidFill>
                <a:latin typeface="Cambria"/>
                <a:ea typeface="Cambria"/>
                <a:cs typeface="Cambria"/>
                <a:sym typeface="Cambria"/>
              </a:defRPr>
            </a:lvl5pPr>
            <a:lvl6pPr marL="2286000" marR="0" lvl="5" indent="0" algn="l" rtl="0">
              <a:spcBef>
                <a:spcPts val="0"/>
              </a:spcBef>
              <a:buNone/>
              <a:defRPr sz="1200" b="0" i="0" u="none" strike="noStrike" cap="none">
                <a:solidFill>
                  <a:schemeClr val="dk1"/>
                </a:solidFill>
                <a:latin typeface="Cambria"/>
                <a:ea typeface="Cambria"/>
                <a:cs typeface="Cambria"/>
                <a:sym typeface="Cambria"/>
              </a:defRPr>
            </a:lvl6pPr>
            <a:lvl7pPr marL="2743200" marR="0" lvl="6" indent="0" algn="l" rtl="0">
              <a:spcBef>
                <a:spcPts val="0"/>
              </a:spcBef>
              <a:buNone/>
              <a:defRPr sz="1200" b="0" i="0" u="none" strike="noStrike" cap="none">
                <a:solidFill>
                  <a:schemeClr val="dk1"/>
                </a:solidFill>
                <a:latin typeface="Cambria"/>
                <a:ea typeface="Cambria"/>
                <a:cs typeface="Cambria"/>
                <a:sym typeface="Cambria"/>
              </a:defRPr>
            </a:lvl7pPr>
            <a:lvl8pPr marL="3200400" marR="0" lvl="7" indent="0" algn="l" rtl="0">
              <a:spcBef>
                <a:spcPts val="0"/>
              </a:spcBef>
              <a:buNone/>
              <a:defRPr sz="1200" b="0" i="0" u="none" strike="noStrike" cap="none">
                <a:solidFill>
                  <a:schemeClr val="dk1"/>
                </a:solidFill>
                <a:latin typeface="Cambria"/>
                <a:ea typeface="Cambria"/>
                <a:cs typeface="Cambria"/>
                <a:sym typeface="Cambria"/>
              </a:defRPr>
            </a:lvl8pPr>
            <a:lvl9pPr marL="3657600" marR="0" lvl="8" indent="0" algn="l" rtl="0">
              <a:spcBef>
                <a:spcPts val="0"/>
              </a:spcBef>
              <a:buNone/>
              <a:defRPr sz="1200" b="0" i="0" u="none" strike="noStrike" cap="none">
                <a:solidFill>
                  <a:schemeClr val="dk1"/>
                </a:solidFill>
                <a:latin typeface="Cambria"/>
                <a:ea typeface="Cambria"/>
                <a:cs typeface="Cambria"/>
                <a:sym typeface="Cambria"/>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mbria"/>
                <a:ea typeface="Cambria"/>
                <a:cs typeface="Cambria"/>
                <a:sym typeface="Cambria"/>
              </a:rPr>
              <a:pPr marL="0" marR="0" lvl="0" indent="0" algn="r" rtl="0">
                <a:spcBef>
                  <a:spcPts val="0"/>
                </a:spcBef>
                <a:buSzPct val="25000"/>
                <a:buNone/>
              </a:pPr>
              <a:t>‹#›</a:t>
            </a:fld>
            <a:endParaRPr lang="en-US" sz="1200" b="0" i="0" u="none" strike="noStrike" cap="none">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42674994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79" name="Shape 17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987198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2" name="Shape 25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640764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66" name="Shape 266"/>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440714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2" name="Shape 2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13</a:t>
            </a:fld>
            <a:endParaRPr lang="en-US"/>
          </a:p>
        </p:txBody>
      </p:sp>
    </p:spTree>
    <p:extLst>
      <p:ext uri="{BB962C8B-B14F-4D97-AF65-F5344CB8AC3E}">
        <p14:creationId xmlns:p14="http://schemas.microsoft.com/office/powerpoint/2010/main" xmlns="" val="15056135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80" name="Shape 28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14</a:t>
            </a:fld>
            <a:endParaRPr lang="en-US"/>
          </a:p>
        </p:txBody>
      </p:sp>
    </p:spTree>
    <p:extLst>
      <p:ext uri="{BB962C8B-B14F-4D97-AF65-F5344CB8AC3E}">
        <p14:creationId xmlns:p14="http://schemas.microsoft.com/office/powerpoint/2010/main" xmlns="" val="4220110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87" name="Shape 28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15</a:t>
            </a:fld>
            <a:endParaRPr lang="en-US"/>
          </a:p>
        </p:txBody>
      </p:sp>
    </p:spTree>
    <p:extLst>
      <p:ext uri="{BB962C8B-B14F-4D97-AF65-F5344CB8AC3E}">
        <p14:creationId xmlns:p14="http://schemas.microsoft.com/office/powerpoint/2010/main" xmlns="" val="4288818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94" name="Shape 29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16</a:t>
            </a:fld>
            <a:endParaRPr lang="en-US"/>
          </a:p>
        </p:txBody>
      </p:sp>
    </p:spTree>
    <p:extLst>
      <p:ext uri="{BB962C8B-B14F-4D97-AF65-F5344CB8AC3E}">
        <p14:creationId xmlns:p14="http://schemas.microsoft.com/office/powerpoint/2010/main" xmlns="" val="3997011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0" name="Shape 3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01" name="Shape 30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18</a:t>
            </a:fld>
            <a:endParaRPr lang="en-US"/>
          </a:p>
        </p:txBody>
      </p:sp>
    </p:spTree>
    <p:extLst>
      <p:ext uri="{BB962C8B-B14F-4D97-AF65-F5344CB8AC3E}">
        <p14:creationId xmlns:p14="http://schemas.microsoft.com/office/powerpoint/2010/main" xmlns="" val="19904380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11" name="Shape 31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19</a:t>
            </a:fld>
            <a:endParaRPr lang="en-US"/>
          </a:p>
        </p:txBody>
      </p:sp>
    </p:spTree>
    <p:extLst>
      <p:ext uri="{BB962C8B-B14F-4D97-AF65-F5344CB8AC3E}">
        <p14:creationId xmlns:p14="http://schemas.microsoft.com/office/powerpoint/2010/main" xmlns="" val="22243421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1" name="Shape 321"/>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20</a:t>
            </a:fld>
            <a:endParaRPr lang="en-US"/>
          </a:p>
        </p:txBody>
      </p:sp>
    </p:spTree>
    <p:extLst>
      <p:ext uri="{BB962C8B-B14F-4D97-AF65-F5344CB8AC3E}">
        <p14:creationId xmlns:p14="http://schemas.microsoft.com/office/powerpoint/2010/main" xmlns="" val="6534168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Shape 3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0" name="Shape 330"/>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758785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85" name="Shape 18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279105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38" name="Shape 338"/>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22</a:t>
            </a:fld>
            <a:endParaRPr lang="en-US"/>
          </a:p>
        </p:txBody>
      </p:sp>
    </p:spTree>
    <p:extLst>
      <p:ext uri="{BB962C8B-B14F-4D97-AF65-F5344CB8AC3E}">
        <p14:creationId xmlns:p14="http://schemas.microsoft.com/office/powerpoint/2010/main" xmlns="" val="5548388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44" name="Shape 34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45" name="Shape 34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23</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35460882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53" name="Shape 35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54" name="Shape 35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24</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29321194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60" name="Shape 36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61" name="Shape 36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25</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1260177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Shape 36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69" name="Shape 36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70" name="Shape 37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26</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3640924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78" name="Shape 3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79" name="Shape 3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27</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42940353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88" name="Shape 38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389" name="Shape 38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28</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5324133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Shape 39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5" name="Shape 3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6" name="Shape 39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29</a:t>
            </a:fld>
            <a:endParaRPr lang="en-US"/>
          </a:p>
        </p:txBody>
      </p:sp>
    </p:spTree>
    <p:extLst>
      <p:ext uri="{BB962C8B-B14F-4D97-AF65-F5344CB8AC3E}">
        <p14:creationId xmlns:p14="http://schemas.microsoft.com/office/powerpoint/2010/main" xmlns="" val="14891037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Shape 4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02" name="Shape 40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5811247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Shape 4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08" name="Shape 40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929162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91" name="Shape 19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6896071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Shape 4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14" name="Shape 41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1919818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19" name="Shape 41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650526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Shape 42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25" name="Shape 42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829495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Shape 430"/>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1" name="Shape 4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432" name="Shape 432"/>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35</a:t>
            </a:fld>
            <a:endParaRPr lang="en-US"/>
          </a:p>
        </p:txBody>
      </p:sp>
    </p:spTree>
    <p:extLst>
      <p:ext uri="{BB962C8B-B14F-4D97-AF65-F5344CB8AC3E}">
        <p14:creationId xmlns:p14="http://schemas.microsoft.com/office/powerpoint/2010/main" xmlns="" val="29056677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Shape 4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38" name="Shape 43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4041283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Shape 443"/>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4" name="Shape 44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mbria"/>
              <a:ea typeface="Cambria"/>
              <a:cs typeface="Cambria"/>
              <a:sym typeface="Cambria"/>
            </a:endParaRPr>
          </a:p>
        </p:txBody>
      </p:sp>
      <p:sp>
        <p:nvSpPr>
          <p:cNvPr id="445" name="Shape 44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mbria"/>
                <a:ea typeface="Cambria"/>
                <a:cs typeface="Cambria"/>
                <a:sym typeface="Cambria"/>
              </a:rPr>
              <a:pPr marL="0" marR="0" lvl="0" indent="0" algn="r" rtl="0">
                <a:spcBef>
                  <a:spcPts val="0"/>
                </a:spcBef>
                <a:buSzPct val="25000"/>
                <a:buNone/>
              </a:pPr>
              <a:t>37</a:t>
            </a:fld>
            <a:endParaRPr lang="en-US" sz="1200">
              <a:solidFill>
                <a:schemeClr val="dk1"/>
              </a:solidFill>
              <a:latin typeface="Cambria"/>
              <a:ea typeface="Cambria"/>
              <a:cs typeface="Cambria"/>
              <a:sym typeface="Cambria"/>
            </a:endParaRPr>
          </a:p>
        </p:txBody>
      </p:sp>
    </p:spTree>
    <p:extLst>
      <p:ext uri="{BB962C8B-B14F-4D97-AF65-F5344CB8AC3E}">
        <p14:creationId xmlns:p14="http://schemas.microsoft.com/office/powerpoint/2010/main" xmlns="" val="2983879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Shape 45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2" name="Shape 4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453" name="Shape 45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38</a:t>
            </a:fld>
            <a:endParaRPr lang="en-US"/>
          </a:p>
        </p:txBody>
      </p:sp>
    </p:spTree>
    <p:extLst>
      <p:ext uri="{BB962C8B-B14F-4D97-AF65-F5344CB8AC3E}">
        <p14:creationId xmlns:p14="http://schemas.microsoft.com/office/powerpoint/2010/main" xmlns="" val="27918000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Shape 4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59" name="Shape 45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1734065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Shape 4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65" name="Shape 46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6217782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Shape 4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71" name="Shape 47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769115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7" name="Shape 1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98" name="Shape 198"/>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4</a:t>
            </a:fld>
            <a:endParaRPr lang="en-US"/>
          </a:p>
        </p:txBody>
      </p:sp>
    </p:spTree>
    <p:extLst>
      <p:ext uri="{BB962C8B-B14F-4D97-AF65-F5344CB8AC3E}">
        <p14:creationId xmlns:p14="http://schemas.microsoft.com/office/powerpoint/2010/main" xmlns="" val="1228294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Shape 4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77" name="Shape 477"/>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41055553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Shape 4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82" name="Shape 48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4297882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Shape 48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88" name="Shape 48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989173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Shape 4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93" name="Shape 493"/>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3120208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Shape 4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99" name="Shape 499"/>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42037142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Shape 50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05" name="Shape 5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06" name="Shape 50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47</a:t>
            </a:fld>
            <a:endParaRPr lang="en-US"/>
          </a:p>
        </p:txBody>
      </p:sp>
    </p:spTree>
    <p:extLst>
      <p:ext uri="{BB962C8B-B14F-4D97-AF65-F5344CB8AC3E}">
        <p14:creationId xmlns:p14="http://schemas.microsoft.com/office/powerpoint/2010/main" xmlns="" val="37421941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2" name="Shape 5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13" name="Shape 51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48</a:t>
            </a:fld>
            <a:endParaRPr lang="en-US"/>
          </a:p>
        </p:txBody>
      </p:sp>
    </p:spTree>
    <p:extLst>
      <p:ext uri="{BB962C8B-B14F-4D97-AF65-F5344CB8AC3E}">
        <p14:creationId xmlns:p14="http://schemas.microsoft.com/office/powerpoint/2010/main" xmlns="" val="22466699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9" name="Shape 5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20" name="Shape 52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49</a:t>
            </a:fld>
            <a:endParaRPr lang="en-US"/>
          </a:p>
        </p:txBody>
      </p:sp>
    </p:spTree>
    <p:extLst>
      <p:ext uri="{BB962C8B-B14F-4D97-AF65-F5344CB8AC3E}">
        <p14:creationId xmlns:p14="http://schemas.microsoft.com/office/powerpoint/2010/main" xmlns="" val="23282682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Shape 52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6" name="Shape 5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27" name="Shape 52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50</a:t>
            </a:fld>
            <a:endParaRPr lang="en-US"/>
          </a:p>
        </p:txBody>
      </p:sp>
    </p:spTree>
    <p:extLst>
      <p:ext uri="{BB962C8B-B14F-4D97-AF65-F5344CB8AC3E}">
        <p14:creationId xmlns:p14="http://schemas.microsoft.com/office/powerpoint/2010/main" xmlns="" val="25121689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Shape 532"/>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3" name="Shape 5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34" name="Shape 53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51</a:t>
            </a:fld>
            <a:endParaRPr lang="en-US"/>
          </a:p>
        </p:txBody>
      </p:sp>
    </p:spTree>
    <p:extLst>
      <p:ext uri="{BB962C8B-B14F-4D97-AF65-F5344CB8AC3E}">
        <p14:creationId xmlns:p14="http://schemas.microsoft.com/office/powerpoint/2010/main" xmlns="" val="2282392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04" name="Shape 20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21653779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Shape 53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9" name="Shape 5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40" name="Shape 54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52</a:t>
            </a:fld>
            <a:endParaRPr lang="en-US"/>
          </a:p>
        </p:txBody>
      </p:sp>
    </p:spTree>
    <p:extLst>
      <p:ext uri="{BB962C8B-B14F-4D97-AF65-F5344CB8AC3E}">
        <p14:creationId xmlns:p14="http://schemas.microsoft.com/office/powerpoint/2010/main" xmlns="" val="35820575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46" name="Shape 5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47" name="Shape 547"/>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53</a:t>
            </a:fld>
            <a:endParaRPr lang="en-US"/>
          </a:p>
        </p:txBody>
      </p:sp>
    </p:spTree>
    <p:extLst>
      <p:ext uri="{BB962C8B-B14F-4D97-AF65-F5344CB8AC3E}">
        <p14:creationId xmlns:p14="http://schemas.microsoft.com/office/powerpoint/2010/main" xmlns="" val="760758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2" name="Shape 5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53" name="Shape 55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54</a:t>
            </a:fld>
            <a:endParaRPr lang="en-US"/>
          </a:p>
        </p:txBody>
      </p:sp>
    </p:spTree>
    <p:extLst>
      <p:ext uri="{BB962C8B-B14F-4D97-AF65-F5344CB8AC3E}">
        <p14:creationId xmlns:p14="http://schemas.microsoft.com/office/powerpoint/2010/main" xmlns="" val="19116281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Shape 557"/>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8" name="Shape 5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59" name="Shape 55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55</a:t>
            </a:fld>
            <a:endParaRPr lang="en-US"/>
          </a:p>
        </p:txBody>
      </p:sp>
    </p:spTree>
    <p:extLst>
      <p:ext uri="{BB962C8B-B14F-4D97-AF65-F5344CB8AC3E}">
        <p14:creationId xmlns:p14="http://schemas.microsoft.com/office/powerpoint/2010/main" xmlns="" val="10085925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Shape 56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65" name="Shape 5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66" name="Shape 56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56</a:t>
            </a:fld>
            <a:endParaRPr lang="en-US"/>
          </a:p>
        </p:txBody>
      </p:sp>
    </p:spTree>
    <p:extLst>
      <p:ext uri="{BB962C8B-B14F-4D97-AF65-F5344CB8AC3E}">
        <p14:creationId xmlns:p14="http://schemas.microsoft.com/office/powerpoint/2010/main" xmlns="" val="100925705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Shape 570"/>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1" name="Shape 5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572" name="Shape 572"/>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57</a:t>
            </a:fld>
            <a:endParaRPr lang="en-US"/>
          </a:p>
        </p:txBody>
      </p:sp>
    </p:spTree>
    <p:extLst>
      <p:ext uri="{BB962C8B-B14F-4D97-AF65-F5344CB8AC3E}">
        <p14:creationId xmlns:p14="http://schemas.microsoft.com/office/powerpoint/2010/main" xmlns="" val="2321373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19" name="Shape 21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6</a:t>
            </a:fld>
            <a:endParaRPr lang="en-US"/>
          </a:p>
        </p:txBody>
      </p:sp>
    </p:spTree>
    <p:extLst>
      <p:ext uri="{BB962C8B-B14F-4D97-AF65-F5344CB8AC3E}">
        <p14:creationId xmlns:p14="http://schemas.microsoft.com/office/powerpoint/2010/main" xmlns="" val="476882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26" name="Shape 22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7</a:t>
            </a:fld>
            <a:endParaRPr lang="en-US"/>
          </a:p>
        </p:txBody>
      </p:sp>
    </p:spTree>
    <p:extLst>
      <p:ext uri="{BB962C8B-B14F-4D97-AF65-F5344CB8AC3E}">
        <p14:creationId xmlns:p14="http://schemas.microsoft.com/office/powerpoint/2010/main" xmlns="" val="3758558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33" name="Shape 23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8</a:t>
            </a:fld>
            <a:endParaRPr lang="en-US"/>
          </a:p>
        </p:txBody>
      </p:sp>
    </p:spTree>
    <p:extLst>
      <p:ext uri="{BB962C8B-B14F-4D97-AF65-F5344CB8AC3E}">
        <p14:creationId xmlns:p14="http://schemas.microsoft.com/office/powerpoint/2010/main" xmlns="" val="1104010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2588" y="685800"/>
            <a:ext cx="60928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40" name="Shape 240"/>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pPr lvl="0">
                <a:spcBef>
                  <a:spcPts val="0"/>
                </a:spcBef>
                <a:buClr>
                  <a:srgbClr val="000000"/>
                </a:buClr>
                <a:buSzPct val="25000"/>
                <a:buFont typeface="Arial"/>
                <a:buNone/>
              </a:pPr>
              <a:t>9</a:t>
            </a:fld>
            <a:endParaRPr lang="en-US"/>
          </a:p>
        </p:txBody>
      </p:sp>
    </p:spTree>
    <p:extLst>
      <p:ext uri="{BB962C8B-B14F-4D97-AF65-F5344CB8AC3E}">
        <p14:creationId xmlns:p14="http://schemas.microsoft.com/office/powerpoint/2010/main" xmlns="" val="4907068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pic>
        <p:nvPicPr>
          <p:cNvPr id="18" name="Shape 18"/>
          <p:cNvPicPr preferRelativeResize="0"/>
          <p:nvPr/>
        </p:nvPicPr>
        <p:blipFill rotWithShape="1">
          <a:blip r:embed="rId2">
            <a:alphaModFix/>
          </a:blip>
          <a:srcRect/>
          <a:stretch/>
        </p:blipFill>
        <p:spPr>
          <a:xfrm>
            <a:off x="7923213" y="0"/>
            <a:ext cx="4265612" cy="6858000"/>
          </a:xfrm>
          <a:prstGeom prst="rect">
            <a:avLst/>
          </a:prstGeom>
          <a:noFill/>
          <a:ln>
            <a:noFill/>
          </a:ln>
        </p:spPr>
      </p:pic>
      <p:sp>
        <p:nvSpPr>
          <p:cNvPr id="19" name="Shape 19"/>
          <p:cNvSpPr txBox="1">
            <a:spLocks noGrp="1"/>
          </p:cNvSpPr>
          <p:nvPr>
            <p:ph type="ctrTitle"/>
          </p:nvPr>
        </p:nvSpPr>
        <p:spPr>
          <a:xfrm>
            <a:off x="1520824" y="1600200"/>
            <a:ext cx="5945188" cy="3048000"/>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dk1"/>
              </a:buClr>
              <a:buFont typeface="Cambria"/>
              <a:buNone/>
              <a:defRPr sz="6600" b="0" i="0" u="none" strike="noStrike" cap="none">
                <a:solidFill>
                  <a:schemeClr val="dk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1520825" y="4898571"/>
            <a:ext cx="5945187" cy="1270452"/>
          </a:xfrm>
          <a:prstGeom prst="rect">
            <a:avLst/>
          </a:prstGeom>
          <a:noFill/>
          <a:ln>
            <a:noFill/>
          </a:ln>
        </p:spPr>
        <p:txBody>
          <a:bodyPr lIns="91425" tIns="91425" rIns="91425" bIns="91425" anchor="t" anchorCtr="0"/>
          <a:lstStyle>
            <a:lvl1pPr marL="0" marR="0" lvl="0" indent="0" algn="l" rtl="0">
              <a:lnSpc>
                <a:spcPct val="90000"/>
              </a:lnSpc>
              <a:spcBef>
                <a:spcPts val="0"/>
              </a:spcBef>
              <a:buClr>
                <a:srgbClr val="979797"/>
              </a:buClr>
              <a:buFont typeface="Arial"/>
              <a:buNone/>
              <a:defRPr sz="2800" b="0" i="0" u="none" strike="noStrike" cap="none">
                <a:solidFill>
                  <a:schemeClr val="accent1"/>
                </a:solidFill>
                <a:latin typeface="Cambria"/>
                <a:ea typeface="Cambria"/>
                <a:cs typeface="Cambria"/>
                <a:sym typeface="Cambria"/>
              </a:defRPr>
            </a:lvl1pPr>
            <a:lvl2pPr marL="457200" marR="0" lvl="1" indent="0" algn="ctr" rtl="0">
              <a:lnSpc>
                <a:spcPct val="90000"/>
              </a:lnSpc>
              <a:spcBef>
                <a:spcPts val="1000"/>
              </a:spcBef>
              <a:buClr>
                <a:srgbClr val="979797"/>
              </a:buClr>
              <a:buFont typeface="Arial"/>
              <a:buNone/>
              <a:defRPr sz="2000" b="0" i="0" u="none" strike="noStrike" cap="none">
                <a:solidFill>
                  <a:srgbClr val="8C8C8C"/>
                </a:solidFill>
                <a:latin typeface="Cambria"/>
                <a:ea typeface="Cambria"/>
                <a:cs typeface="Cambria"/>
                <a:sym typeface="Cambria"/>
              </a:defRPr>
            </a:lvl2pPr>
            <a:lvl3pPr marL="914400" marR="0" lvl="2" indent="0" algn="ctr" rtl="0">
              <a:lnSpc>
                <a:spcPct val="90000"/>
              </a:lnSpc>
              <a:spcBef>
                <a:spcPts val="600"/>
              </a:spcBef>
              <a:buClr>
                <a:srgbClr val="979797"/>
              </a:buClr>
              <a:buFont typeface="Arial"/>
              <a:buNone/>
              <a:defRPr sz="1800" b="0" i="0" u="none" strike="noStrike" cap="none">
                <a:solidFill>
                  <a:srgbClr val="8C8C8C"/>
                </a:solidFill>
                <a:latin typeface="Cambria"/>
                <a:ea typeface="Cambria"/>
                <a:cs typeface="Cambria"/>
                <a:sym typeface="Cambria"/>
              </a:defRPr>
            </a:lvl3pPr>
            <a:lvl4pPr marL="1371600" marR="0" lvl="3" indent="0" algn="ctr"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4pPr>
            <a:lvl5pPr marL="1828800" marR="0" lvl="4" indent="0" algn="ctr"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5pPr>
            <a:lvl6pPr marL="2286000" marR="0" lvl="5"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6pPr>
            <a:lvl7pPr marL="2743200" marR="0" lvl="6"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7pPr>
            <a:lvl8pPr marL="3200400" marR="0" lvl="7"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8pPr>
            <a:lvl9pPr marL="3657600" marR="0" lvl="8"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9pPr>
          </a:lstStyle>
          <a:p>
            <a:endParaRPr/>
          </a:p>
        </p:txBody>
      </p:sp>
      <p:cxnSp>
        <p:nvCxnSpPr>
          <p:cNvPr id="21" name="Shape 21"/>
          <p:cNvCxnSpPr/>
          <p:nvPr/>
        </p:nvCxnSpPr>
        <p:spPr>
          <a:xfrm>
            <a:off x="1658935" y="4782971"/>
            <a:ext cx="5654675" cy="0"/>
          </a:xfrm>
          <a:prstGeom prst="straightConnector1">
            <a:avLst/>
          </a:prstGeom>
          <a:noFill/>
          <a:ln w="12700" cap="flat" cmpd="sng">
            <a:solidFill>
              <a:schemeClr val="accent1"/>
            </a:solidFill>
            <a:prstDash val="solid"/>
            <a:miter/>
            <a:headEnd type="none" w="med" len="med"/>
            <a:tailEnd type="none" w="med" len="med"/>
          </a:ln>
        </p:spPr>
      </p:cxnSp>
      <p:sp>
        <p:nvSpPr>
          <p:cNvPr id="22" name="Shape 22"/>
          <p:cNvSpPr/>
          <p:nvPr/>
        </p:nvSpPr>
        <p:spPr>
          <a:xfrm>
            <a:off x="7923213" y="0"/>
            <a:ext cx="1065213" cy="6858000"/>
          </a:xfrm>
          <a:prstGeom prst="rect">
            <a:avLst/>
          </a:prstGeom>
          <a:gradFill>
            <a:gsLst>
              <a:gs pos="0">
                <a:srgbClr val="000000">
                  <a:alpha val="0"/>
                </a:srgbClr>
              </a:gs>
              <a:gs pos="75000">
                <a:srgbClr val="000000">
                  <a:alpha val="0"/>
                </a:srgbClr>
              </a:gs>
              <a:gs pos="100000">
                <a:srgbClr val="000000">
                  <a:alpha val="24705"/>
                </a:srgbClr>
              </a:gs>
            </a:gsLst>
            <a:lin ang="1080000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mbria"/>
              <a:ea typeface="Cambria"/>
              <a:cs typeface="Cambria"/>
              <a:sym typeface="Cambri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2" name="Shape 82"/>
          <p:cNvSpPr txBox="1">
            <a:spLocks noGrp="1"/>
          </p:cNvSpPr>
          <p:nvPr>
            <p:ph type="body" idx="1"/>
          </p:nvPr>
        </p:nvSpPr>
        <p:spPr>
          <a:xfrm rot="5400000">
            <a:off x="4343399" y="-839787"/>
            <a:ext cx="4187824" cy="9829798"/>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83" name="Shape 83"/>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84" name="Shape 84"/>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85" name="Shape 85"/>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6"/>
        <p:cNvGrpSpPr/>
        <p:nvPr/>
      </p:nvGrpSpPr>
      <p:grpSpPr>
        <a:xfrm>
          <a:off x="0" y="0"/>
          <a:ext cx="0" cy="0"/>
          <a:chOff x="0" y="0"/>
          <a:chExt cx="0" cy="0"/>
        </a:xfrm>
      </p:grpSpPr>
      <p:sp>
        <p:nvSpPr>
          <p:cNvPr id="87" name="Shape 87"/>
          <p:cNvSpPr txBox="1">
            <a:spLocks noGrp="1"/>
          </p:cNvSpPr>
          <p:nvPr>
            <p:ph type="title"/>
          </p:nvPr>
        </p:nvSpPr>
        <p:spPr>
          <a:xfrm rot="5400000">
            <a:off x="7676356" y="2493168"/>
            <a:ext cx="5522912" cy="18288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8" name="Shape 88"/>
          <p:cNvSpPr txBox="1">
            <a:spLocks noGrp="1"/>
          </p:cNvSpPr>
          <p:nvPr>
            <p:ph type="body" idx="1"/>
          </p:nvPr>
        </p:nvSpPr>
        <p:spPr>
          <a:xfrm rot="5400000">
            <a:off x="2570955" y="-402431"/>
            <a:ext cx="5522912" cy="7619999"/>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89" name="Shape 89"/>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90" name="Shape 90"/>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91" name="Shape 91"/>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92" name="Shape 92"/>
          <p:cNvCxnSpPr/>
          <p:nvPr/>
        </p:nvCxnSpPr>
        <p:spPr>
          <a:xfrm>
            <a:off x="9371011" y="762000"/>
            <a:ext cx="0" cy="5333999"/>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01"/>
        <p:cNvGrpSpPr/>
        <p:nvPr/>
      </p:nvGrpSpPr>
      <p:grpSpPr>
        <a:xfrm>
          <a:off x="0" y="0"/>
          <a:ext cx="0" cy="0"/>
          <a:chOff x="0" y="0"/>
          <a:chExt cx="0" cy="0"/>
        </a:xfrm>
      </p:grpSpPr>
      <p:pic>
        <p:nvPicPr>
          <p:cNvPr id="102" name="Shape 102"/>
          <p:cNvPicPr preferRelativeResize="0"/>
          <p:nvPr/>
        </p:nvPicPr>
        <p:blipFill rotWithShape="1">
          <a:blip r:embed="rId2">
            <a:alphaModFix/>
          </a:blip>
          <a:srcRect/>
          <a:stretch/>
        </p:blipFill>
        <p:spPr>
          <a:xfrm>
            <a:off x="7923213" y="0"/>
            <a:ext cx="4265700" cy="6858000"/>
          </a:xfrm>
          <a:prstGeom prst="rect">
            <a:avLst/>
          </a:prstGeom>
          <a:noFill/>
          <a:ln>
            <a:noFill/>
          </a:ln>
        </p:spPr>
      </p:pic>
      <p:sp>
        <p:nvSpPr>
          <p:cNvPr id="103" name="Shape 103"/>
          <p:cNvSpPr txBox="1">
            <a:spLocks noGrp="1"/>
          </p:cNvSpPr>
          <p:nvPr>
            <p:ph type="ctrTitle"/>
          </p:nvPr>
        </p:nvSpPr>
        <p:spPr>
          <a:xfrm>
            <a:off x="1520824" y="1600200"/>
            <a:ext cx="5945100" cy="3048000"/>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dk1"/>
              </a:buClr>
              <a:buFont typeface="Cambria"/>
              <a:buNone/>
              <a:defRPr sz="6600" b="0" i="0" u="none" strike="noStrike" cap="none">
                <a:solidFill>
                  <a:schemeClr val="dk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4" name="Shape 104"/>
          <p:cNvSpPr txBox="1">
            <a:spLocks noGrp="1"/>
          </p:cNvSpPr>
          <p:nvPr>
            <p:ph type="subTitle" idx="1"/>
          </p:nvPr>
        </p:nvSpPr>
        <p:spPr>
          <a:xfrm>
            <a:off x="1520825" y="4898571"/>
            <a:ext cx="5945100" cy="1270500"/>
          </a:xfrm>
          <a:prstGeom prst="rect">
            <a:avLst/>
          </a:prstGeom>
          <a:noFill/>
          <a:ln>
            <a:noFill/>
          </a:ln>
        </p:spPr>
        <p:txBody>
          <a:bodyPr lIns="91425" tIns="91425" rIns="91425" bIns="91425" anchor="t" anchorCtr="0"/>
          <a:lstStyle>
            <a:lvl1pPr marL="0" marR="0" lvl="0" indent="0" algn="l" rtl="0">
              <a:lnSpc>
                <a:spcPct val="90000"/>
              </a:lnSpc>
              <a:spcBef>
                <a:spcPts val="0"/>
              </a:spcBef>
              <a:buClr>
                <a:srgbClr val="979797"/>
              </a:buClr>
              <a:buFont typeface="Arial"/>
              <a:buNone/>
              <a:defRPr sz="2800" b="0" i="0" u="none" strike="noStrike" cap="none">
                <a:solidFill>
                  <a:schemeClr val="accent1"/>
                </a:solidFill>
                <a:latin typeface="Cambria"/>
                <a:ea typeface="Cambria"/>
                <a:cs typeface="Cambria"/>
                <a:sym typeface="Cambria"/>
              </a:defRPr>
            </a:lvl1pPr>
            <a:lvl2pPr marL="457200" marR="0" lvl="1" indent="0" algn="ctr" rtl="0">
              <a:lnSpc>
                <a:spcPct val="90000"/>
              </a:lnSpc>
              <a:spcBef>
                <a:spcPts val="1000"/>
              </a:spcBef>
              <a:buClr>
                <a:srgbClr val="979797"/>
              </a:buClr>
              <a:buFont typeface="Arial"/>
              <a:buNone/>
              <a:defRPr sz="2000" b="0" i="0" u="none" strike="noStrike" cap="none">
                <a:solidFill>
                  <a:srgbClr val="8C8C8C"/>
                </a:solidFill>
                <a:latin typeface="Cambria"/>
                <a:ea typeface="Cambria"/>
                <a:cs typeface="Cambria"/>
                <a:sym typeface="Cambria"/>
              </a:defRPr>
            </a:lvl2pPr>
            <a:lvl3pPr marL="914400" marR="0" lvl="2" indent="0" algn="ctr" rtl="0">
              <a:lnSpc>
                <a:spcPct val="90000"/>
              </a:lnSpc>
              <a:spcBef>
                <a:spcPts val="600"/>
              </a:spcBef>
              <a:buClr>
                <a:srgbClr val="979797"/>
              </a:buClr>
              <a:buFont typeface="Arial"/>
              <a:buNone/>
              <a:defRPr sz="1800" b="0" i="0" u="none" strike="noStrike" cap="none">
                <a:solidFill>
                  <a:srgbClr val="8C8C8C"/>
                </a:solidFill>
                <a:latin typeface="Cambria"/>
                <a:ea typeface="Cambria"/>
                <a:cs typeface="Cambria"/>
                <a:sym typeface="Cambria"/>
              </a:defRPr>
            </a:lvl3pPr>
            <a:lvl4pPr marL="1371600" marR="0" lvl="3" indent="0" algn="ctr"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4pPr>
            <a:lvl5pPr marL="1828800" marR="0" lvl="4" indent="0" algn="ctr"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5pPr>
            <a:lvl6pPr marL="2286000" marR="0" lvl="5"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6pPr>
            <a:lvl7pPr marL="2743200" marR="0" lvl="6"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7pPr>
            <a:lvl8pPr marL="3200400" marR="0" lvl="7"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8pPr>
            <a:lvl9pPr marL="3657600" marR="0" lvl="8" indent="0" algn="ctr" rtl="0">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9pPr>
          </a:lstStyle>
          <a:p>
            <a:endParaRPr/>
          </a:p>
        </p:txBody>
      </p:sp>
      <p:cxnSp>
        <p:nvCxnSpPr>
          <p:cNvPr id="105" name="Shape 105"/>
          <p:cNvCxnSpPr/>
          <p:nvPr/>
        </p:nvCxnSpPr>
        <p:spPr>
          <a:xfrm>
            <a:off x="1658935" y="4782971"/>
            <a:ext cx="5654700" cy="0"/>
          </a:xfrm>
          <a:prstGeom prst="straightConnector1">
            <a:avLst/>
          </a:prstGeom>
          <a:noFill/>
          <a:ln w="12700" cap="flat" cmpd="sng">
            <a:solidFill>
              <a:schemeClr val="accent1"/>
            </a:solidFill>
            <a:prstDash val="solid"/>
            <a:miter/>
            <a:headEnd type="none" w="med" len="med"/>
            <a:tailEnd type="none" w="med" len="med"/>
          </a:ln>
        </p:spPr>
      </p:cxnSp>
      <p:sp>
        <p:nvSpPr>
          <p:cNvPr id="106" name="Shape 106"/>
          <p:cNvSpPr/>
          <p:nvPr/>
        </p:nvSpPr>
        <p:spPr>
          <a:xfrm>
            <a:off x="7923213" y="0"/>
            <a:ext cx="1065300" cy="6858000"/>
          </a:xfrm>
          <a:prstGeom prst="rect">
            <a:avLst/>
          </a:prstGeom>
          <a:gradFill>
            <a:gsLst>
              <a:gs pos="0">
                <a:srgbClr val="000000">
                  <a:alpha val="0"/>
                </a:srgbClr>
              </a:gs>
              <a:gs pos="75000">
                <a:srgbClr val="000000">
                  <a:alpha val="0"/>
                </a:srgbClr>
              </a:gs>
              <a:gs pos="100000">
                <a:srgbClr val="000000">
                  <a:alpha val="24705"/>
                </a:srgbClr>
              </a:gs>
            </a:gsLst>
            <a:lin ang="10800025"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mbria"/>
              <a:ea typeface="Cambria"/>
              <a:cs typeface="Cambria"/>
              <a:sym typeface="Cambri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9" name="Shape 109"/>
          <p:cNvSpPr txBox="1">
            <a:spLocks noGrp="1"/>
          </p:cNvSpPr>
          <p:nvPr>
            <p:ph type="body" idx="1"/>
          </p:nvPr>
        </p:nvSpPr>
        <p:spPr>
          <a:xfrm>
            <a:off x="1522412" y="1981200"/>
            <a:ext cx="9829800" cy="41877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10" name="Shape 110"/>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11" name="Shape 111"/>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12" name="Shape 112"/>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ambria"/>
                <a:ea typeface="Cambria"/>
                <a:cs typeface="Cambria"/>
                <a:sym typeface="Cambria"/>
              </a:rPr>
              <a:pPr marL="0" marR="0" lvl="0" indent="0" algn="r" rtl="0">
                <a:spcBef>
                  <a:spcPts val="0"/>
                </a:spcBef>
                <a:buSzPct val="25000"/>
                <a:buNone/>
              </a:pPr>
              <a:t>‹#›</a:t>
            </a:fld>
            <a:endParaRPr lang="en-US" sz="1000" b="0" i="0" u="none" strike="noStrike" cap="none">
              <a:solidFill>
                <a:schemeClr val="dk1"/>
              </a:solidFill>
              <a:latin typeface="Cambria"/>
              <a:ea typeface="Cambria"/>
              <a:cs typeface="Cambria"/>
              <a:sym typeface="Cambria"/>
            </a:endParaRPr>
          </a:p>
        </p:txBody>
      </p:sp>
      <p:cxnSp>
        <p:nvCxnSpPr>
          <p:cNvPr id="113" name="Shape 113"/>
          <p:cNvCxnSpPr/>
          <p:nvPr/>
        </p:nvCxnSpPr>
        <p:spPr>
          <a:xfrm>
            <a:off x="1658935" y="1709058"/>
            <a:ext cx="9617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1522412" y="685800"/>
            <a:ext cx="4114800" cy="1925700"/>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accent1"/>
              </a:buClr>
              <a:buFont typeface="Cambria"/>
              <a:buNone/>
              <a:defRPr sz="40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6" name="Shape 116"/>
          <p:cNvSpPr txBox="1">
            <a:spLocks noGrp="1"/>
          </p:cNvSpPr>
          <p:nvPr>
            <p:ph type="body" idx="1"/>
          </p:nvPr>
        </p:nvSpPr>
        <p:spPr>
          <a:xfrm>
            <a:off x="6094414" y="685800"/>
            <a:ext cx="5257800" cy="54864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17" name="Shape 117"/>
          <p:cNvSpPr txBox="1">
            <a:spLocks noGrp="1"/>
          </p:cNvSpPr>
          <p:nvPr>
            <p:ph type="body" idx="2"/>
          </p:nvPr>
        </p:nvSpPr>
        <p:spPr>
          <a:xfrm>
            <a:off x="1522412" y="2895599"/>
            <a:ext cx="4114800" cy="1752600"/>
          </a:xfrm>
          <a:prstGeom prst="rect">
            <a:avLst/>
          </a:prstGeom>
          <a:noFill/>
          <a:ln>
            <a:noFill/>
          </a:ln>
        </p:spPr>
        <p:txBody>
          <a:bodyPr lIns="91425" tIns="91425" rIns="91425" bIns="91425" anchor="t" anchorCtr="0"/>
          <a:lstStyle>
            <a:lvl1pPr marL="0" marR="0" lvl="0" indent="0" algn="l" rtl="0">
              <a:lnSpc>
                <a:spcPct val="90000"/>
              </a:lnSpc>
              <a:spcBef>
                <a:spcPts val="1800"/>
              </a:spcBef>
              <a:buClr>
                <a:srgbClr val="979797"/>
              </a:buClr>
              <a:buFont typeface="Arial"/>
              <a:buNone/>
              <a:defRPr sz="20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2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0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9pPr>
          </a:lstStyle>
          <a:p>
            <a:endParaRPr/>
          </a:p>
        </p:txBody>
      </p:sp>
      <p:sp>
        <p:nvSpPr>
          <p:cNvPr id="118" name="Shape 118"/>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19" name="Shape 119"/>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20" name="Shape 120"/>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21" name="Shape 121"/>
          <p:cNvCxnSpPr/>
          <p:nvPr/>
        </p:nvCxnSpPr>
        <p:spPr>
          <a:xfrm>
            <a:off x="1658935" y="2743200"/>
            <a:ext cx="3902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4" name="Shape 124"/>
          <p:cNvSpPr txBox="1">
            <a:spLocks noGrp="1"/>
          </p:cNvSpPr>
          <p:nvPr>
            <p:ph type="body" idx="1"/>
          </p:nvPr>
        </p:nvSpPr>
        <p:spPr>
          <a:xfrm>
            <a:off x="1522412" y="1828800"/>
            <a:ext cx="4800600" cy="838200"/>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979797"/>
              </a:buClr>
              <a:buFont typeface="Arial"/>
              <a:buNone/>
              <a:defRPr sz="2400" b="0" i="0" u="none" strike="noStrike" cap="none">
                <a:solidFill>
                  <a:schemeClr val="dk2"/>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000" b="1"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800" b="1"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9pPr>
          </a:lstStyle>
          <a:p>
            <a:endParaRPr/>
          </a:p>
        </p:txBody>
      </p:sp>
      <p:sp>
        <p:nvSpPr>
          <p:cNvPr id="125" name="Shape 125"/>
          <p:cNvSpPr txBox="1">
            <a:spLocks noGrp="1"/>
          </p:cNvSpPr>
          <p:nvPr>
            <p:ph type="body" idx="2"/>
          </p:nvPr>
        </p:nvSpPr>
        <p:spPr>
          <a:xfrm>
            <a:off x="1522412" y="2743200"/>
            <a:ext cx="4800600" cy="34257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26" name="Shape 126"/>
          <p:cNvSpPr txBox="1">
            <a:spLocks noGrp="1"/>
          </p:cNvSpPr>
          <p:nvPr>
            <p:ph type="body" idx="3"/>
          </p:nvPr>
        </p:nvSpPr>
        <p:spPr>
          <a:xfrm>
            <a:off x="6551612" y="1828800"/>
            <a:ext cx="4800600" cy="838200"/>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979797"/>
              </a:buClr>
              <a:buFont typeface="Arial"/>
              <a:buNone/>
              <a:defRPr sz="2400" b="0" i="0" u="none" strike="noStrike" cap="none">
                <a:solidFill>
                  <a:schemeClr val="dk2"/>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000" b="1"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800" b="1"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9pPr>
          </a:lstStyle>
          <a:p>
            <a:endParaRPr/>
          </a:p>
        </p:txBody>
      </p:sp>
      <p:sp>
        <p:nvSpPr>
          <p:cNvPr id="127" name="Shape 127"/>
          <p:cNvSpPr txBox="1">
            <a:spLocks noGrp="1"/>
          </p:cNvSpPr>
          <p:nvPr>
            <p:ph type="body" idx="4"/>
          </p:nvPr>
        </p:nvSpPr>
        <p:spPr>
          <a:xfrm>
            <a:off x="6551612" y="2743200"/>
            <a:ext cx="4800600" cy="34257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28" name="Shape 128"/>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29" name="Shape 129"/>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30" name="Shape 130"/>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31" name="Shape 131"/>
          <p:cNvCxnSpPr/>
          <p:nvPr/>
        </p:nvCxnSpPr>
        <p:spPr>
          <a:xfrm>
            <a:off x="1658935" y="1709058"/>
            <a:ext cx="9617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34" name="Shape 134"/>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35" name="Shape 135"/>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36" name="Shape 136"/>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37" name="Shape 137"/>
          <p:cNvCxnSpPr/>
          <p:nvPr/>
        </p:nvCxnSpPr>
        <p:spPr>
          <a:xfrm>
            <a:off x="1658935" y="1709058"/>
            <a:ext cx="9617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38"/>
        <p:cNvGrpSpPr/>
        <p:nvPr/>
      </p:nvGrpSpPr>
      <p:grpSpPr>
        <a:xfrm>
          <a:off x="0" y="0"/>
          <a:ext cx="0" cy="0"/>
          <a:chOff x="0" y="0"/>
          <a:chExt cx="0" cy="0"/>
        </a:xfrm>
      </p:grpSpPr>
      <p:sp>
        <p:nvSpPr>
          <p:cNvPr id="139" name="Shape 139"/>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40" name="Shape 140"/>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41" name="Shape 141"/>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42"/>
        <p:cNvGrpSpPr/>
        <p:nvPr/>
      </p:nvGrpSpPr>
      <p:grpSpPr>
        <a:xfrm>
          <a:off x="0" y="0"/>
          <a:ext cx="0" cy="0"/>
          <a:chOff x="0" y="0"/>
          <a:chExt cx="0" cy="0"/>
        </a:xfrm>
      </p:grpSpPr>
      <p:sp>
        <p:nvSpPr>
          <p:cNvPr id="143" name="Shape 143"/>
          <p:cNvSpPr>
            <a:spLocks noGrp="1"/>
          </p:cNvSpPr>
          <p:nvPr>
            <p:ph type="pic" idx="2"/>
          </p:nvPr>
        </p:nvSpPr>
        <p:spPr>
          <a:xfrm>
            <a:off x="6094414" y="0"/>
            <a:ext cx="6172200" cy="6858000"/>
          </a:xfrm>
          <a:prstGeom prst="rect">
            <a:avLst/>
          </a:prstGeom>
          <a:solidFill>
            <a:schemeClr val="lt2"/>
          </a:solidFill>
          <a:ln>
            <a:noFill/>
          </a:ln>
        </p:spPr>
        <p:txBody>
          <a:bodyPr lIns="91425" tIns="91425" rIns="91425" bIns="91425" anchor="t" anchorCtr="0"/>
          <a:lstStyle>
            <a:lvl1pPr marL="0" marR="0" lvl="0" indent="0" algn="ctr" rtl="0">
              <a:lnSpc>
                <a:spcPct val="90000"/>
              </a:lnSpc>
              <a:spcBef>
                <a:spcPts val="1800"/>
              </a:spcBef>
              <a:buClr>
                <a:srgbClr val="979797"/>
              </a:buClr>
              <a:buFont typeface="Arial"/>
              <a:buNone/>
              <a:defRPr sz="24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8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24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9pPr>
          </a:lstStyle>
          <a:p>
            <a:endParaRPr/>
          </a:p>
        </p:txBody>
      </p:sp>
      <p:sp>
        <p:nvSpPr>
          <p:cNvPr id="144" name="Shape 144"/>
          <p:cNvSpPr txBox="1">
            <a:spLocks noGrp="1"/>
          </p:cNvSpPr>
          <p:nvPr>
            <p:ph type="title"/>
          </p:nvPr>
        </p:nvSpPr>
        <p:spPr>
          <a:xfrm>
            <a:off x="1522412" y="685800"/>
            <a:ext cx="4114800" cy="1925700"/>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accent1"/>
              </a:buClr>
              <a:buFont typeface="Cambria"/>
              <a:buNone/>
              <a:defRPr sz="40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45" name="Shape 145"/>
          <p:cNvSpPr txBox="1">
            <a:spLocks noGrp="1"/>
          </p:cNvSpPr>
          <p:nvPr>
            <p:ph type="body" idx="1"/>
          </p:nvPr>
        </p:nvSpPr>
        <p:spPr>
          <a:xfrm>
            <a:off x="1522412" y="2895599"/>
            <a:ext cx="4114800" cy="1752600"/>
          </a:xfrm>
          <a:prstGeom prst="rect">
            <a:avLst/>
          </a:prstGeom>
          <a:noFill/>
          <a:ln>
            <a:noFill/>
          </a:ln>
        </p:spPr>
        <p:txBody>
          <a:bodyPr lIns="91425" tIns="91425" rIns="91425" bIns="91425" anchor="t" anchorCtr="0"/>
          <a:lstStyle>
            <a:lvl1pPr marL="0" marR="0" lvl="0" indent="0" algn="l" rtl="0">
              <a:lnSpc>
                <a:spcPct val="90000"/>
              </a:lnSpc>
              <a:spcBef>
                <a:spcPts val="1800"/>
              </a:spcBef>
              <a:buClr>
                <a:srgbClr val="979797"/>
              </a:buClr>
              <a:buFont typeface="Arial"/>
              <a:buNone/>
              <a:defRPr sz="20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2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0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9pPr>
          </a:lstStyle>
          <a:p>
            <a:endParaRPr/>
          </a:p>
        </p:txBody>
      </p:sp>
      <p:cxnSp>
        <p:nvCxnSpPr>
          <p:cNvPr id="146" name="Shape 146"/>
          <p:cNvCxnSpPr/>
          <p:nvPr/>
        </p:nvCxnSpPr>
        <p:spPr>
          <a:xfrm>
            <a:off x="1658935" y="2743200"/>
            <a:ext cx="3902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47"/>
        <p:cNvGrpSpPr/>
        <p:nvPr/>
      </p:nvGrpSpPr>
      <p:grpSpPr>
        <a:xfrm>
          <a:off x="0" y="0"/>
          <a:ext cx="0" cy="0"/>
          <a:chOff x="0" y="0"/>
          <a:chExt cx="0" cy="0"/>
        </a:xfrm>
      </p:grpSpPr>
      <p:pic>
        <p:nvPicPr>
          <p:cNvPr id="148" name="Shape 148"/>
          <p:cNvPicPr preferRelativeResize="0"/>
          <p:nvPr/>
        </p:nvPicPr>
        <p:blipFill rotWithShape="1">
          <a:blip r:embed="rId2">
            <a:alphaModFix/>
          </a:blip>
          <a:srcRect/>
          <a:stretch/>
        </p:blipFill>
        <p:spPr>
          <a:xfrm>
            <a:off x="11123610" y="0"/>
            <a:ext cx="1065300" cy="6858000"/>
          </a:xfrm>
          <a:prstGeom prst="rect">
            <a:avLst/>
          </a:prstGeom>
          <a:noFill/>
          <a:ln>
            <a:noFill/>
          </a:ln>
        </p:spPr>
      </p:pic>
      <p:sp>
        <p:nvSpPr>
          <p:cNvPr id="149" name="Shape 149"/>
          <p:cNvSpPr/>
          <p:nvPr/>
        </p:nvSpPr>
        <p:spPr>
          <a:xfrm>
            <a:off x="11123611" y="10886"/>
            <a:ext cx="1065300" cy="6858000"/>
          </a:xfrm>
          <a:prstGeom prst="rect">
            <a:avLst/>
          </a:prstGeom>
          <a:gradFill>
            <a:gsLst>
              <a:gs pos="0">
                <a:srgbClr val="000000">
                  <a:alpha val="0"/>
                </a:srgbClr>
              </a:gs>
              <a:gs pos="75000">
                <a:srgbClr val="000000">
                  <a:alpha val="0"/>
                </a:srgbClr>
              </a:gs>
              <a:gs pos="100000">
                <a:srgbClr val="000000">
                  <a:alpha val="24705"/>
                </a:srgbClr>
              </a:gs>
            </a:gsLst>
            <a:lin ang="10800025" scaled="0"/>
          </a:gra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mbria"/>
              <a:ea typeface="Cambria"/>
              <a:cs typeface="Cambria"/>
              <a:sym typeface="Cambria"/>
            </a:endParaRPr>
          </a:p>
        </p:txBody>
      </p:sp>
      <p:sp>
        <p:nvSpPr>
          <p:cNvPr id="150" name="Shape 150"/>
          <p:cNvSpPr txBox="1">
            <a:spLocks noGrp="1"/>
          </p:cNvSpPr>
          <p:nvPr>
            <p:ph type="title"/>
          </p:nvPr>
        </p:nvSpPr>
        <p:spPr>
          <a:xfrm>
            <a:off x="1522409" y="2237096"/>
            <a:ext cx="8229600" cy="2411100"/>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dk1"/>
              </a:buClr>
              <a:buFont typeface="Cambria"/>
              <a:buNone/>
              <a:defRPr sz="4800" b="0" i="0" u="none" strike="noStrike" cap="none">
                <a:solidFill>
                  <a:schemeClr val="dk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51" name="Shape 151"/>
          <p:cNvSpPr txBox="1">
            <a:spLocks noGrp="1"/>
          </p:cNvSpPr>
          <p:nvPr>
            <p:ph type="body" idx="1"/>
          </p:nvPr>
        </p:nvSpPr>
        <p:spPr>
          <a:xfrm>
            <a:off x="1522412" y="4876800"/>
            <a:ext cx="8229600" cy="1292100"/>
          </a:xfrm>
          <a:prstGeom prst="rect">
            <a:avLst/>
          </a:prstGeom>
          <a:noFill/>
          <a:ln>
            <a:noFill/>
          </a:ln>
        </p:spPr>
        <p:txBody>
          <a:bodyPr lIns="91425" tIns="91425" rIns="91425" bIns="91425" anchor="t" anchorCtr="0"/>
          <a:lstStyle>
            <a:lvl1pPr marL="0" marR="0" lvl="0" indent="0" algn="l" rtl="0">
              <a:lnSpc>
                <a:spcPct val="90000"/>
              </a:lnSpc>
              <a:spcBef>
                <a:spcPts val="0"/>
              </a:spcBef>
              <a:buClr>
                <a:srgbClr val="979797"/>
              </a:buClr>
              <a:buFont typeface="Arial"/>
              <a:buNone/>
              <a:defRPr sz="2800" b="0" i="0" u="none" strike="noStrike" cap="none">
                <a:solidFill>
                  <a:schemeClr val="accent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800" b="0" i="0" u="none" strike="noStrike" cap="none">
                <a:solidFill>
                  <a:srgbClr val="8C8C8C"/>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5pPr>
            <a:lvl6pPr marL="2286000" marR="0" lvl="5"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6pPr>
            <a:lvl7pPr marL="2743200" marR="0" lvl="6"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7pPr>
            <a:lvl8pPr marL="3200400" marR="0" lvl="7"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8pPr>
            <a:lvl9pPr marL="3657600" marR="0" lvl="8"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9pPr>
          </a:lstStyle>
          <a:p>
            <a:endParaRPr/>
          </a:p>
        </p:txBody>
      </p:sp>
      <p:sp>
        <p:nvSpPr>
          <p:cNvPr id="152" name="Shape 152"/>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53" name="Shape 153"/>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54" name="Shape 154"/>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55" name="Shape 155"/>
          <p:cNvCxnSpPr/>
          <p:nvPr/>
        </p:nvCxnSpPr>
        <p:spPr>
          <a:xfrm>
            <a:off x="1658935" y="4782971"/>
            <a:ext cx="80169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5" name="Shape 25"/>
          <p:cNvSpPr txBox="1">
            <a:spLocks noGrp="1"/>
          </p:cNvSpPr>
          <p:nvPr>
            <p:ph type="body" idx="1"/>
          </p:nvPr>
        </p:nvSpPr>
        <p:spPr>
          <a:xfrm>
            <a:off x="1522412" y="1981200"/>
            <a:ext cx="9829798" cy="4187824"/>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26" name="Shape 26"/>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27" name="Shape 27"/>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28" name="Shape 28"/>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ambria"/>
                <a:ea typeface="Cambria"/>
                <a:cs typeface="Cambria"/>
                <a:sym typeface="Cambria"/>
              </a:rPr>
              <a:pPr marL="0" marR="0" lvl="0" indent="0" algn="r" rtl="0">
                <a:spcBef>
                  <a:spcPts val="0"/>
                </a:spcBef>
                <a:buSzPct val="25000"/>
                <a:buNone/>
              </a:pPr>
              <a:t>‹#›</a:t>
            </a:fld>
            <a:endParaRPr lang="en-US" sz="1000" b="0" i="0" u="none" strike="noStrike" cap="none">
              <a:solidFill>
                <a:schemeClr val="dk1"/>
              </a:solidFill>
              <a:latin typeface="Cambria"/>
              <a:ea typeface="Cambria"/>
              <a:cs typeface="Cambria"/>
              <a:sym typeface="Cambria"/>
            </a:endParaRPr>
          </a:p>
        </p:txBody>
      </p:sp>
      <p:cxnSp>
        <p:nvCxnSpPr>
          <p:cNvPr id="29" name="Shape 29"/>
          <p:cNvCxnSpPr/>
          <p:nvPr/>
        </p:nvCxnSpPr>
        <p:spPr>
          <a:xfrm>
            <a:off x="1658935" y="1709058"/>
            <a:ext cx="9617076"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58" name="Shape 158"/>
          <p:cNvSpPr txBox="1">
            <a:spLocks noGrp="1"/>
          </p:cNvSpPr>
          <p:nvPr>
            <p:ph type="body" idx="1"/>
          </p:nvPr>
        </p:nvSpPr>
        <p:spPr>
          <a:xfrm>
            <a:off x="1488167" y="1984248"/>
            <a:ext cx="4800600" cy="41880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59" name="Shape 159"/>
          <p:cNvSpPr txBox="1">
            <a:spLocks noGrp="1"/>
          </p:cNvSpPr>
          <p:nvPr>
            <p:ph type="body" idx="2"/>
          </p:nvPr>
        </p:nvSpPr>
        <p:spPr>
          <a:xfrm>
            <a:off x="6551612" y="1984248"/>
            <a:ext cx="4800599" cy="41880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60" name="Shape 160"/>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61" name="Shape 161"/>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62" name="Shape 162"/>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63" name="Shape 163"/>
          <p:cNvCxnSpPr/>
          <p:nvPr/>
        </p:nvCxnSpPr>
        <p:spPr>
          <a:xfrm>
            <a:off x="1658935" y="1709058"/>
            <a:ext cx="9617100"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66" name="Shape 166"/>
          <p:cNvSpPr txBox="1">
            <a:spLocks noGrp="1"/>
          </p:cNvSpPr>
          <p:nvPr>
            <p:ph type="body" idx="1"/>
          </p:nvPr>
        </p:nvSpPr>
        <p:spPr>
          <a:xfrm rot="5400000">
            <a:off x="4343461" y="-839850"/>
            <a:ext cx="4187700" cy="98298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67" name="Shape 167"/>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68" name="Shape 168"/>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69" name="Shape 169"/>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70"/>
        <p:cNvGrpSpPr/>
        <p:nvPr/>
      </p:nvGrpSpPr>
      <p:grpSpPr>
        <a:xfrm>
          <a:off x="0" y="0"/>
          <a:ext cx="0" cy="0"/>
          <a:chOff x="0" y="0"/>
          <a:chExt cx="0" cy="0"/>
        </a:xfrm>
      </p:grpSpPr>
      <p:sp>
        <p:nvSpPr>
          <p:cNvPr id="171" name="Shape 171"/>
          <p:cNvSpPr txBox="1">
            <a:spLocks noGrp="1"/>
          </p:cNvSpPr>
          <p:nvPr>
            <p:ph type="title"/>
          </p:nvPr>
        </p:nvSpPr>
        <p:spPr>
          <a:xfrm rot="5400000">
            <a:off x="7676313" y="2493212"/>
            <a:ext cx="5523000" cy="18288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72" name="Shape 172"/>
          <p:cNvSpPr txBox="1">
            <a:spLocks noGrp="1"/>
          </p:cNvSpPr>
          <p:nvPr>
            <p:ph type="body" idx="1"/>
          </p:nvPr>
        </p:nvSpPr>
        <p:spPr>
          <a:xfrm rot="5400000">
            <a:off x="2570911" y="-402387"/>
            <a:ext cx="5523000" cy="76200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73" name="Shape 173"/>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74" name="Shape 174"/>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75" name="Shape 175"/>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176" name="Shape 176"/>
          <p:cNvCxnSpPr/>
          <p:nvPr/>
        </p:nvCxnSpPr>
        <p:spPr>
          <a:xfrm>
            <a:off x="9371011" y="762000"/>
            <a:ext cx="0" cy="533400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1522412" y="685800"/>
            <a:ext cx="4114800" cy="1925637"/>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accent1"/>
              </a:buClr>
              <a:buFont typeface="Cambria"/>
              <a:buNone/>
              <a:defRPr sz="40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6094414" y="685800"/>
            <a:ext cx="5257799" cy="5486399"/>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33" name="Shape 33"/>
          <p:cNvSpPr txBox="1">
            <a:spLocks noGrp="1"/>
          </p:cNvSpPr>
          <p:nvPr>
            <p:ph type="body" idx="2"/>
          </p:nvPr>
        </p:nvSpPr>
        <p:spPr>
          <a:xfrm>
            <a:off x="1522412" y="2895599"/>
            <a:ext cx="4114800" cy="1752600"/>
          </a:xfrm>
          <a:prstGeom prst="rect">
            <a:avLst/>
          </a:prstGeom>
          <a:noFill/>
          <a:ln>
            <a:noFill/>
          </a:ln>
        </p:spPr>
        <p:txBody>
          <a:bodyPr lIns="91425" tIns="91425" rIns="91425" bIns="91425" anchor="t" anchorCtr="0"/>
          <a:lstStyle>
            <a:lvl1pPr marL="0" marR="0" lvl="0" indent="0" algn="l" rtl="0">
              <a:lnSpc>
                <a:spcPct val="90000"/>
              </a:lnSpc>
              <a:spcBef>
                <a:spcPts val="1800"/>
              </a:spcBef>
              <a:buClr>
                <a:srgbClr val="979797"/>
              </a:buClr>
              <a:buFont typeface="Arial"/>
              <a:buNone/>
              <a:defRPr sz="20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2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0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9pPr>
          </a:lstStyle>
          <a:p>
            <a:endParaRPr/>
          </a:p>
        </p:txBody>
      </p:sp>
      <p:sp>
        <p:nvSpPr>
          <p:cNvPr id="34" name="Shape 34"/>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35" name="Shape 35"/>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36" name="Shape 36"/>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37" name="Shape 37"/>
          <p:cNvCxnSpPr/>
          <p:nvPr/>
        </p:nvCxnSpPr>
        <p:spPr>
          <a:xfrm>
            <a:off x="1658935" y="2743200"/>
            <a:ext cx="3902075"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0" name="Shape 40"/>
          <p:cNvSpPr txBox="1">
            <a:spLocks noGrp="1"/>
          </p:cNvSpPr>
          <p:nvPr>
            <p:ph type="body" idx="1"/>
          </p:nvPr>
        </p:nvSpPr>
        <p:spPr>
          <a:xfrm>
            <a:off x="1522412" y="1828800"/>
            <a:ext cx="4800600" cy="838199"/>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979797"/>
              </a:buClr>
              <a:buFont typeface="Arial"/>
              <a:buNone/>
              <a:defRPr sz="2400" b="0" i="0" u="none" strike="noStrike" cap="none">
                <a:solidFill>
                  <a:schemeClr val="dk2"/>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000" b="1"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800" b="1"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9pPr>
          </a:lstStyle>
          <a:p>
            <a:endParaRPr/>
          </a:p>
        </p:txBody>
      </p:sp>
      <p:sp>
        <p:nvSpPr>
          <p:cNvPr id="41" name="Shape 41"/>
          <p:cNvSpPr txBox="1">
            <a:spLocks noGrp="1"/>
          </p:cNvSpPr>
          <p:nvPr>
            <p:ph type="body" idx="2"/>
          </p:nvPr>
        </p:nvSpPr>
        <p:spPr>
          <a:xfrm>
            <a:off x="1522412" y="2743200"/>
            <a:ext cx="4800600" cy="3425824"/>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42" name="Shape 42"/>
          <p:cNvSpPr txBox="1">
            <a:spLocks noGrp="1"/>
          </p:cNvSpPr>
          <p:nvPr>
            <p:ph type="body" idx="3"/>
          </p:nvPr>
        </p:nvSpPr>
        <p:spPr>
          <a:xfrm>
            <a:off x="6551612" y="1828800"/>
            <a:ext cx="4800600" cy="838199"/>
          </a:xfrm>
          <a:prstGeom prst="rect">
            <a:avLst/>
          </a:prstGeom>
          <a:noFill/>
          <a:ln>
            <a:noFill/>
          </a:ln>
        </p:spPr>
        <p:txBody>
          <a:bodyPr lIns="91425" tIns="91425" rIns="91425" bIns="91425" anchor="ctr" anchorCtr="0"/>
          <a:lstStyle>
            <a:lvl1pPr marL="0" marR="0" lvl="0" indent="0" algn="l" rtl="0">
              <a:lnSpc>
                <a:spcPct val="90000"/>
              </a:lnSpc>
              <a:spcBef>
                <a:spcPts val="0"/>
              </a:spcBef>
              <a:buClr>
                <a:srgbClr val="979797"/>
              </a:buClr>
              <a:buFont typeface="Arial"/>
              <a:buNone/>
              <a:defRPr sz="2400" b="0" i="0" u="none" strike="noStrike" cap="none">
                <a:solidFill>
                  <a:schemeClr val="dk2"/>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000" b="1"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800" b="1"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1600" b="1" i="0" u="none" strike="noStrike" cap="none">
                <a:solidFill>
                  <a:schemeClr val="dk1"/>
                </a:solidFill>
                <a:latin typeface="Cambria"/>
                <a:ea typeface="Cambria"/>
                <a:cs typeface="Cambria"/>
                <a:sym typeface="Cambria"/>
              </a:defRPr>
            </a:lvl9pPr>
          </a:lstStyle>
          <a:p>
            <a:endParaRPr/>
          </a:p>
        </p:txBody>
      </p:sp>
      <p:sp>
        <p:nvSpPr>
          <p:cNvPr id="43" name="Shape 43"/>
          <p:cNvSpPr txBox="1">
            <a:spLocks noGrp="1"/>
          </p:cNvSpPr>
          <p:nvPr>
            <p:ph type="body" idx="4"/>
          </p:nvPr>
        </p:nvSpPr>
        <p:spPr>
          <a:xfrm>
            <a:off x="6551612" y="2743200"/>
            <a:ext cx="4800600" cy="3425824"/>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44" name="Shape 44"/>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45" name="Shape 45"/>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46" name="Shape 46"/>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47" name="Shape 47"/>
          <p:cNvCxnSpPr/>
          <p:nvPr/>
        </p:nvCxnSpPr>
        <p:spPr>
          <a:xfrm>
            <a:off x="1658935" y="1709058"/>
            <a:ext cx="9617076"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0" name="Shape 50"/>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51" name="Shape 51"/>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52" name="Shape 52"/>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53" name="Shape 53"/>
          <p:cNvCxnSpPr/>
          <p:nvPr/>
        </p:nvCxnSpPr>
        <p:spPr>
          <a:xfrm>
            <a:off x="1658935" y="1709058"/>
            <a:ext cx="9617076"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56" name="Shape 56"/>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57" name="Shape 57"/>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58"/>
        <p:cNvGrpSpPr/>
        <p:nvPr/>
      </p:nvGrpSpPr>
      <p:grpSpPr>
        <a:xfrm>
          <a:off x="0" y="0"/>
          <a:ext cx="0" cy="0"/>
          <a:chOff x="0" y="0"/>
          <a:chExt cx="0" cy="0"/>
        </a:xfrm>
      </p:grpSpPr>
      <p:sp>
        <p:nvSpPr>
          <p:cNvPr id="59" name="Shape 59"/>
          <p:cNvSpPr>
            <a:spLocks noGrp="1"/>
          </p:cNvSpPr>
          <p:nvPr>
            <p:ph type="pic" idx="2"/>
          </p:nvPr>
        </p:nvSpPr>
        <p:spPr>
          <a:xfrm>
            <a:off x="6094414" y="0"/>
            <a:ext cx="6172197" cy="6857999"/>
          </a:xfrm>
          <a:prstGeom prst="rect">
            <a:avLst/>
          </a:prstGeom>
          <a:solidFill>
            <a:schemeClr val="lt2"/>
          </a:solidFill>
          <a:ln>
            <a:noFill/>
          </a:ln>
        </p:spPr>
        <p:txBody>
          <a:bodyPr lIns="91425" tIns="91425" rIns="91425" bIns="91425" anchor="t" anchorCtr="0"/>
          <a:lstStyle>
            <a:lvl1pPr marL="0" marR="0" lvl="0" indent="0" algn="ctr" rtl="0">
              <a:lnSpc>
                <a:spcPct val="90000"/>
              </a:lnSpc>
              <a:spcBef>
                <a:spcPts val="1800"/>
              </a:spcBef>
              <a:buClr>
                <a:srgbClr val="979797"/>
              </a:buClr>
              <a:buFont typeface="Arial"/>
              <a:buNone/>
              <a:defRPr sz="24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28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24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2000" b="0" i="0" u="none" strike="noStrike" cap="none">
                <a:solidFill>
                  <a:schemeClr val="dk1"/>
                </a:solidFill>
                <a:latin typeface="Cambria"/>
                <a:ea typeface="Cambria"/>
                <a:cs typeface="Cambria"/>
                <a:sym typeface="Cambria"/>
              </a:defRPr>
            </a:lvl9pPr>
          </a:lstStyle>
          <a:p>
            <a:endParaRPr/>
          </a:p>
        </p:txBody>
      </p:sp>
      <p:sp>
        <p:nvSpPr>
          <p:cNvPr id="60" name="Shape 60"/>
          <p:cNvSpPr txBox="1">
            <a:spLocks noGrp="1"/>
          </p:cNvSpPr>
          <p:nvPr>
            <p:ph type="title"/>
          </p:nvPr>
        </p:nvSpPr>
        <p:spPr>
          <a:xfrm>
            <a:off x="1522412" y="685800"/>
            <a:ext cx="4114800" cy="1925637"/>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accent1"/>
              </a:buClr>
              <a:buFont typeface="Cambria"/>
              <a:buNone/>
              <a:defRPr sz="40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1" name="Shape 61"/>
          <p:cNvSpPr txBox="1">
            <a:spLocks noGrp="1"/>
          </p:cNvSpPr>
          <p:nvPr>
            <p:ph type="body" idx="1"/>
          </p:nvPr>
        </p:nvSpPr>
        <p:spPr>
          <a:xfrm>
            <a:off x="1522412" y="2895599"/>
            <a:ext cx="4114800" cy="1752600"/>
          </a:xfrm>
          <a:prstGeom prst="rect">
            <a:avLst/>
          </a:prstGeom>
          <a:noFill/>
          <a:ln>
            <a:noFill/>
          </a:ln>
        </p:spPr>
        <p:txBody>
          <a:bodyPr lIns="91425" tIns="91425" rIns="91425" bIns="91425" anchor="t" anchorCtr="0"/>
          <a:lstStyle>
            <a:lvl1pPr marL="0" marR="0" lvl="0" indent="0" algn="l" rtl="0">
              <a:lnSpc>
                <a:spcPct val="90000"/>
              </a:lnSpc>
              <a:spcBef>
                <a:spcPts val="1800"/>
              </a:spcBef>
              <a:buClr>
                <a:srgbClr val="979797"/>
              </a:buClr>
              <a:buFont typeface="Arial"/>
              <a:buNone/>
              <a:defRPr sz="2000" b="0" i="0" u="none" strike="noStrike" cap="none">
                <a:solidFill>
                  <a:schemeClr val="dk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200" b="0" i="0" u="none" strike="noStrike" cap="none">
                <a:solidFill>
                  <a:schemeClr val="dk1"/>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000" b="0" i="0" u="none" strike="noStrike" cap="none">
                <a:solidFill>
                  <a:schemeClr val="dk1"/>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5pPr>
            <a:lvl6pPr marL="2286000" marR="0" lvl="5"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6pPr>
            <a:lvl7pPr marL="2743200" marR="0" lvl="6"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7pPr>
            <a:lvl8pPr marL="3200400" marR="0" lvl="7"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8pPr>
            <a:lvl9pPr marL="3657600" marR="0" lvl="8" indent="0" algn="l" rtl="0">
              <a:spcBef>
                <a:spcPts val="600"/>
              </a:spcBef>
              <a:buClr>
                <a:srgbClr val="979797"/>
              </a:buClr>
              <a:buFont typeface="Arial"/>
              <a:buNone/>
              <a:defRPr sz="900" b="0" i="0" u="none" strike="noStrike" cap="none">
                <a:solidFill>
                  <a:schemeClr val="dk1"/>
                </a:solidFill>
                <a:latin typeface="Cambria"/>
                <a:ea typeface="Cambria"/>
                <a:cs typeface="Cambria"/>
                <a:sym typeface="Cambria"/>
              </a:defRPr>
            </a:lvl9pPr>
          </a:lstStyle>
          <a:p>
            <a:endParaRPr/>
          </a:p>
        </p:txBody>
      </p:sp>
      <p:cxnSp>
        <p:nvCxnSpPr>
          <p:cNvPr id="62" name="Shape 62"/>
          <p:cNvCxnSpPr/>
          <p:nvPr/>
        </p:nvCxnSpPr>
        <p:spPr>
          <a:xfrm>
            <a:off x="1658935" y="2743200"/>
            <a:ext cx="3902075"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3"/>
        <p:cNvGrpSpPr/>
        <p:nvPr/>
      </p:nvGrpSpPr>
      <p:grpSpPr>
        <a:xfrm>
          <a:off x="0" y="0"/>
          <a:ext cx="0" cy="0"/>
          <a:chOff x="0" y="0"/>
          <a:chExt cx="0" cy="0"/>
        </a:xfrm>
      </p:grpSpPr>
      <p:pic>
        <p:nvPicPr>
          <p:cNvPr id="64" name="Shape 64"/>
          <p:cNvPicPr preferRelativeResize="0"/>
          <p:nvPr/>
        </p:nvPicPr>
        <p:blipFill rotWithShape="1">
          <a:blip r:embed="rId2">
            <a:alphaModFix/>
          </a:blip>
          <a:srcRect/>
          <a:stretch/>
        </p:blipFill>
        <p:spPr>
          <a:xfrm>
            <a:off x="11123610" y="0"/>
            <a:ext cx="1065213" cy="6858000"/>
          </a:xfrm>
          <a:prstGeom prst="rect">
            <a:avLst/>
          </a:prstGeom>
          <a:noFill/>
          <a:ln>
            <a:noFill/>
          </a:ln>
        </p:spPr>
      </p:pic>
      <p:sp>
        <p:nvSpPr>
          <p:cNvPr id="65" name="Shape 65"/>
          <p:cNvSpPr/>
          <p:nvPr/>
        </p:nvSpPr>
        <p:spPr>
          <a:xfrm>
            <a:off x="11123611" y="10886"/>
            <a:ext cx="1065213" cy="6858000"/>
          </a:xfrm>
          <a:prstGeom prst="rect">
            <a:avLst/>
          </a:prstGeom>
          <a:gradFill>
            <a:gsLst>
              <a:gs pos="0">
                <a:srgbClr val="000000">
                  <a:alpha val="0"/>
                </a:srgbClr>
              </a:gs>
              <a:gs pos="75000">
                <a:srgbClr val="000000">
                  <a:alpha val="0"/>
                </a:srgbClr>
              </a:gs>
              <a:gs pos="100000">
                <a:srgbClr val="000000">
                  <a:alpha val="24705"/>
                </a:srgbClr>
              </a:gs>
            </a:gsLst>
            <a:lin ang="10800000" scaled="0"/>
          </a:gra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mbria"/>
              <a:ea typeface="Cambria"/>
              <a:cs typeface="Cambria"/>
              <a:sym typeface="Cambria"/>
            </a:endParaRPr>
          </a:p>
        </p:txBody>
      </p:sp>
      <p:sp>
        <p:nvSpPr>
          <p:cNvPr id="66" name="Shape 66"/>
          <p:cNvSpPr txBox="1">
            <a:spLocks noGrp="1"/>
          </p:cNvSpPr>
          <p:nvPr>
            <p:ph type="title"/>
          </p:nvPr>
        </p:nvSpPr>
        <p:spPr>
          <a:xfrm>
            <a:off x="1522409" y="2237096"/>
            <a:ext cx="8229600" cy="2411102"/>
          </a:xfrm>
          <a:prstGeom prst="rect">
            <a:avLst/>
          </a:prstGeom>
          <a:noFill/>
          <a:ln>
            <a:noFill/>
          </a:ln>
        </p:spPr>
        <p:txBody>
          <a:bodyPr lIns="91425" tIns="91425" rIns="91425" bIns="91425" anchor="b" anchorCtr="0"/>
          <a:lstStyle>
            <a:lvl1pPr marL="0" marR="0" lvl="0" indent="0" algn="l" rtl="0">
              <a:lnSpc>
                <a:spcPct val="80000"/>
              </a:lnSpc>
              <a:spcBef>
                <a:spcPts val="0"/>
              </a:spcBef>
              <a:buClr>
                <a:schemeClr val="dk1"/>
              </a:buClr>
              <a:buFont typeface="Cambria"/>
              <a:buNone/>
              <a:defRPr sz="4800" b="0" i="0" u="none" strike="noStrike" cap="none">
                <a:solidFill>
                  <a:schemeClr val="dk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7" name="Shape 67"/>
          <p:cNvSpPr txBox="1">
            <a:spLocks noGrp="1"/>
          </p:cNvSpPr>
          <p:nvPr>
            <p:ph type="body" idx="1"/>
          </p:nvPr>
        </p:nvSpPr>
        <p:spPr>
          <a:xfrm>
            <a:off x="1522412" y="4876800"/>
            <a:ext cx="8229600" cy="1292225"/>
          </a:xfrm>
          <a:prstGeom prst="rect">
            <a:avLst/>
          </a:prstGeom>
          <a:noFill/>
          <a:ln>
            <a:noFill/>
          </a:ln>
        </p:spPr>
        <p:txBody>
          <a:bodyPr lIns="91425" tIns="91425" rIns="91425" bIns="91425" anchor="t" anchorCtr="0"/>
          <a:lstStyle>
            <a:lvl1pPr marL="0" marR="0" lvl="0" indent="0" algn="l" rtl="0">
              <a:lnSpc>
                <a:spcPct val="90000"/>
              </a:lnSpc>
              <a:spcBef>
                <a:spcPts val="0"/>
              </a:spcBef>
              <a:buClr>
                <a:srgbClr val="979797"/>
              </a:buClr>
              <a:buFont typeface="Arial"/>
              <a:buNone/>
              <a:defRPr sz="2800" b="0" i="0" u="none" strike="noStrike" cap="none">
                <a:solidFill>
                  <a:schemeClr val="accent1"/>
                </a:solidFill>
                <a:latin typeface="Cambria"/>
                <a:ea typeface="Cambria"/>
                <a:cs typeface="Cambria"/>
                <a:sym typeface="Cambria"/>
              </a:defRPr>
            </a:lvl1pPr>
            <a:lvl2pPr marL="457200" marR="0" lvl="1" indent="0" algn="l" rtl="0">
              <a:lnSpc>
                <a:spcPct val="90000"/>
              </a:lnSpc>
              <a:spcBef>
                <a:spcPts val="1000"/>
              </a:spcBef>
              <a:buClr>
                <a:srgbClr val="979797"/>
              </a:buClr>
              <a:buFont typeface="Arial"/>
              <a:buNone/>
              <a:defRPr sz="1800" b="0" i="0" u="none" strike="noStrike" cap="none">
                <a:solidFill>
                  <a:srgbClr val="8C8C8C"/>
                </a:solidFill>
                <a:latin typeface="Cambria"/>
                <a:ea typeface="Cambria"/>
                <a:cs typeface="Cambria"/>
                <a:sym typeface="Cambria"/>
              </a:defRPr>
            </a:lvl2pPr>
            <a:lvl3pPr marL="914400" marR="0" lvl="2" indent="0" algn="l" rtl="0">
              <a:lnSpc>
                <a:spcPct val="90000"/>
              </a:lnSpc>
              <a:spcBef>
                <a:spcPts val="600"/>
              </a:spcBef>
              <a:buClr>
                <a:srgbClr val="979797"/>
              </a:buClr>
              <a:buFont typeface="Arial"/>
              <a:buNone/>
              <a:defRPr sz="1600" b="0" i="0" u="none" strike="noStrike" cap="none">
                <a:solidFill>
                  <a:srgbClr val="8C8C8C"/>
                </a:solidFill>
                <a:latin typeface="Cambria"/>
                <a:ea typeface="Cambria"/>
                <a:cs typeface="Cambria"/>
                <a:sym typeface="Cambria"/>
              </a:defRPr>
            </a:lvl3pPr>
            <a:lvl4pPr marL="1371600" marR="0" lvl="3" indent="0" algn="l" rtl="0">
              <a:lnSpc>
                <a:spcPct val="90000"/>
              </a:lnSpc>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4pPr>
            <a:lvl5pPr marL="1828800" marR="0" lvl="4" indent="0" algn="l" rtl="0">
              <a:lnSpc>
                <a:spcPct val="90000"/>
              </a:lnSpc>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5pPr>
            <a:lvl6pPr marL="2286000" marR="0" lvl="5"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6pPr>
            <a:lvl7pPr marL="2743200" marR="0" lvl="6"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7pPr>
            <a:lvl8pPr marL="3200400" marR="0" lvl="7"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8pPr>
            <a:lvl9pPr marL="3657600" marR="0" lvl="8" indent="0" algn="l" rtl="0">
              <a:spcBef>
                <a:spcPts val="600"/>
              </a:spcBef>
              <a:buClr>
                <a:srgbClr val="979797"/>
              </a:buClr>
              <a:buFont typeface="Arial"/>
              <a:buNone/>
              <a:defRPr sz="1400" b="0" i="0" u="none" strike="noStrike" cap="none">
                <a:solidFill>
                  <a:srgbClr val="8C8C8C"/>
                </a:solidFill>
                <a:latin typeface="Cambria"/>
                <a:ea typeface="Cambria"/>
                <a:cs typeface="Cambria"/>
                <a:sym typeface="Cambria"/>
              </a:defRPr>
            </a:lvl9pPr>
          </a:lstStyle>
          <a:p>
            <a:endParaRPr/>
          </a:p>
        </p:txBody>
      </p:sp>
      <p:sp>
        <p:nvSpPr>
          <p:cNvPr id="68" name="Shape 68"/>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69" name="Shape 69"/>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70" name="Shape 70"/>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71" name="Shape 71"/>
          <p:cNvCxnSpPr/>
          <p:nvPr/>
        </p:nvCxnSpPr>
        <p:spPr>
          <a:xfrm>
            <a:off x="1658935" y="4782971"/>
            <a:ext cx="8016875"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4" name="Shape 74"/>
          <p:cNvSpPr txBox="1">
            <a:spLocks noGrp="1"/>
          </p:cNvSpPr>
          <p:nvPr>
            <p:ph type="body" idx="1"/>
          </p:nvPr>
        </p:nvSpPr>
        <p:spPr>
          <a:xfrm>
            <a:off x="1488167" y="1984248"/>
            <a:ext cx="4800600" cy="4187952"/>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75" name="Shape 75"/>
          <p:cNvSpPr txBox="1">
            <a:spLocks noGrp="1"/>
          </p:cNvSpPr>
          <p:nvPr>
            <p:ph type="body" idx="2"/>
          </p:nvPr>
        </p:nvSpPr>
        <p:spPr>
          <a:xfrm>
            <a:off x="6551612" y="1984248"/>
            <a:ext cx="4800600" cy="4187952"/>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76" name="Shape 76"/>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77" name="Shape 77"/>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78" name="Shape 78"/>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a:solidFill>
                  <a:schemeClr val="dk1"/>
                </a:solidFill>
                <a:latin typeface="Cambria"/>
                <a:ea typeface="Cambria"/>
                <a:cs typeface="Cambria"/>
                <a:sym typeface="Cambria"/>
              </a:rPr>
              <a:pPr marL="0" marR="0" lvl="0" indent="0" algn="r" rtl="0">
                <a:spcBef>
                  <a:spcPts val="0"/>
                </a:spcBef>
                <a:buSzPct val="25000"/>
                <a:buNone/>
              </a:pPr>
              <a:t>‹#›</a:t>
            </a:fld>
            <a:endParaRPr lang="en-US" sz="1000">
              <a:solidFill>
                <a:schemeClr val="dk1"/>
              </a:solidFill>
              <a:latin typeface="Cambria"/>
              <a:ea typeface="Cambria"/>
              <a:cs typeface="Cambria"/>
              <a:sym typeface="Cambria"/>
            </a:endParaRPr>
          </a:p>
        </p:txBody>
      </p:sp>
      <p:cxnSp>
        <p:nvCxnSpPr>
          <p:cNvPr id="79" name="Shape 79"/>
          <p:cNvCxnSpPr/>
          <p:nvPr/>
        </p:nvCxnSpPr>
        <p:spPr>
          <a:xfrm>
            <a:off x="1658935" y="1709058"/>
            <a:ext cx="9617076" cy="0"/>
          </a:xfrm>
          <a:prstGeom prst="straightConnector1">
            <a:avLst/>
          </a:prstGeom>
          <a:noFill/>
          <a:ln w="12700" cap="flat" cmpd="sng">
            <a:solidFill>
              <a:schemeClr val="accent1"/>
            </a:solidFill>
            <a:prstDash val="solid"/>
            <a:miter/>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522412" y="381000"/>
            <a:ext cx="9829798" cy="1219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1522412" y="1981200"/>
            <a:ext cx="9829798" cy="4187824"/>
          </a:xfrm>
          <a:prstGeom prst="rect">
            <a:avLst/>
          </a:prstGeom>
          <a:noFill/>
          <a:ln>
            <a:noFill/>
          </a:ln>
        </p:spPr>
        <p:txBody>
          <a:bodyPr lIns="91425" tIns="91425" rIns="91425" bIns="91425" anchor="t" anchorCtr="0"/>
          <a:lstStyle>
            <a:lvl1pPr marL="223838" marR="0" lvl="0" indent="-101918"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3"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12" name="Shape 12"/>
          <p:cNvSpPr txBox="1">
            <a:spLocks noGrp="1"/>
          </p:cNvSpPr>
          <p:nvPr>
            <p:ph type="dt" idx="10"/>
          </p:nvPr>
        </p:nvSpPr>
        <p:spPr>
          <a:xfrm>
            <a:off x="8228010" y="6400800"/>
            <a:ext cx="1548659" cy="276228"/>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3" name="Shape 13"/>
          <p:cNvSpPr txBox="1">
            <a:spLocks noGrp="1"/>
          </p:cNvSpPr>
          <p:nvPr>
            <p:ph type="ftr" idx="11"/>
          </p:nvPr>
        </p:nvSpPr>
        <p:spPr>
          <a:xfrm>
            <a:off x="1522412" y="6400800"/>
            <a:ext cx="5954834" cy="276228"/>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14" name="Shape 14"/>
          <p:cNvSpPr txBox="1">
            <a:spLocks noGrp="1"/>
          </p:cNvSpPr>
          <p:nvPr>
            <p:ph type="sldNum" idx="12"/>
          </p:nvPr>
        </p:nvSpPr>
        <p:spPr>
          <a:xfrm>
            <a:off x="10285410" y="6400800"/>
            <a:ext cx="1066801" cy="276228"/>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ambria"/>
                <a:ea typeface="Cambria"/>
                <a:cs typeface="Cambria"/>
                <a:sym typeface="Cambria"/>
              </a:rPr>
              <a:pPr marL="0" marR="0" lvl="0" indent="0" algn="r" rtl="0">
                <a:spcBef>
                  <a:spcPts val="0"/>
                </a:spcBef>
                <a:buSzPct val="25000"/>
                <a:buNone/>
              </a:pPr>
              <a:t>‹#›</a:t>
            </a:fld>
            <a:endParaRPr lang="en-US" sz="1000" b="0" i="0" u="none" strike="noStrike" cap="none">
              <a:solidFill>
                <a:schemeClr val="dk1"/>
              </a:solidFill>
              <a:latin typeface="Cambria"/>
              <a:ea typeface="Cambria"/>
              <a:cs typeface="Cambria"/>
              <a:sym typeface="Cambria"/>
            </a:endParaRPr>
          </a:p>
        </p:txBody>
      </p:sp>
      <p:pic>
        <p:nvPicPr>
          <p:cNvPr id="15" name="Shape 15"/>
          <p:cNvPicPr preferRelativeResize="0"/>
          <p:nvPr/>
        </p:nvPicPr>
        <p:blipFill rotWithShape="1">
          <a:blip r:embed="rId13">
            <a:alphaModFix/>
          </a:blip>
          <a:srcRect/>
          <a:stretch/>
        </p:blipFill>
        <p:spPr>
          <a:xfrm>
            <a:off x="0" y="0"/>
            <a:ext cx="1065213" cy="6858000"/>
          </a:xfrm>
          <a:prstGeom prst="rect">
            <a:avLst/>
          </a:prstGeom>
          <a:noFill/>
          <a:ln>
            <a:noFill/>
          </a:ln>
        </p:spPr>
      </p:pic>
      <p:sp>
        <p:nvSpPr>
          <p:cNvPr id="16" name="Shape 16"/>
          <p:cNvSpPr/>
          <p:nvPr/>
        </p:nvSpPr>
        <p:spPr>
          <a:xfrm>
            <a:off x="0" y="0"/>
            <a:ext cx="1065213" cy="6858000"/>
          </a:xfrm>
          <a:prstGeom prst="rect">
            <a:avLst/>
          </a:prstGeom>
          <a:gradFill>
            <a:gsLst>
              <a:gs pos="0">
                <a:srgbClr val="000000">
                  <a:alpha val="0"/>
                </a:srgbClr>
              </a:gs>
              <a:gs pos="75000">
                <a:srgbClr val="000000">
                  <a:alpha val="0"/>
                </a:srgbClr>
              </a:gs>
              <a:gs pos="100000">
                <a:srgbClr val="000000">
                  <a:alpha val="24705"/>
                </a:srgbClr>
              </a:gs>
            </a:gsLst>
            <a:lin ang="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mbria"/>
              <a:ea typeface="Cambria"/>
              <a:cs typeface="Cambria"/>
              <a:sym typeface="Cambri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1522412" y="381000"/>
            <a:ext cx="9829800" cy="12192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Cambria"/>
              <a:buNone/>
              <a:defRPr sz="3600" b="0" i="0" u="none" strike="noStrike" cap="none">
                <a:solidFill>
                  <a:schemeClr val="accent1"/>
                </a:solidFill>
                <a:latin typeface="Cambria"/>
                <a:ea typeface="Cambria"/>
                <a:cs typeface="Cambria"/>
                <a:sym typeface="Cambria"/>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5" name="Shape 95"/>
          <p:cNvSpPr txBox="1">
            <a:spLocks noGrp="1"/>
          </p:cNvSpPr>
          <p:nvPr>
            <p:ph type="body" idx="1"/>
          </p:nvPr>
        </p:nvSpPr>
        <p:spPr>
          <a:xfrm>
            <a:off x="1522412" y="1981200"/>
            <a:ext cx="9829800" cy="4187700"/>
          </a:xfrm>
          <a:prstGeom prst="rect">
            <a:avLst/>
          </a:prstGeom>
          <a:noFill/>
          <a:ln>
            <a:noFill/>
          </a:ln>
        </p:spPr>
        <p:txBody>
          <a:bodyPr lIns="91425" tIns="91425" rIns="91425" bIns="91425" anchor="t" anchorCtr="0"/>
          <a:lstStyle>
            <a:lvl1pPr marL="223837" marR="0" lvl="0" indent="-101917" algn="l" rtl="0">
              <a:lnSpc>
                <a:spcPct val="90000"/>
              </a:lnSpc>
              <a:spcBef>
                <a:spcPts val="1800"/>
              </a:spcBef>
              <a:buClr>
                <a:srgbClr val="979797"/>
              </a:buClr>
              <a:buSzPct val="80000"/>
              <a:buFont typeface="Arial"/>
              <a:buChar char="•"/>
              <a:defRPr sz="2400" b="0" i="0" u="none" strike="noStrike" cap="none">
                <a:solidFill>
                  <a:schemeClr val="dk1"/>
                </a:solidFill>
                <a:latin typeface="Cambria"/>
                <a:ea typeface="Cambria"/>
                <a:cs typeface="Cambria"/>
                <a:sym typeface="Cambria"/>
              </a:defRPr>
            </a:lvl1pPr>
            <a:lvl2pPr marL="511175" marR="0" lvl="1" indent="-130175" algn="l" rtl="0">
              <a:lnSpc>
                <a:spcPct val="90000"/>
              </a:lnSpc>
              <a:spcBef>
                <a:spcPts val="1000"/>
              </a:spcBef>
              <a:buClr>
                <a:srgbClr val="979797"/>
              </a:buClr>
              <a:buSzPct val="80000"/>
              <a:buFont typeface="Arial"/>
              <a:buChar char="•"/>
              <a:defRPr sz="2000" b="0" i="0" u="none" strike="noStrike" cap="none">
                <a:solidFill>
                  <a:schemeClr val="dk1"/>
                </a:solidFill>
                <a:latin typeface="Cambria"/>
                <a:ea typeface="Cambria"/>
                <a:cs typeface="Cambria"/>
                <a:sym typeface="Cambria"/>
              </a:defRPr>
            </a:lvl2pPr>
            <a:lvl3pPr marL="685800" marR="0" lvl="2" indent="-86359" algn="l" rtl="0">
              <a:lnSpc>
                <a:spcPct val="90000"/>
              </a:lnSpc>
              <a:spcBef>
                <a:spcPts val="600"/>
              </a:spcBef>
              <a:buClr>
                <a:srgbClr val="979797"/>
              </a:buClr>
              <a:buSzPct val="79999"/>
              <a:buFont typeface="Arial"/>
              <a:buChar char="•"/>
              <a:defRPr sz="1800" b="0" i="0" u="none" strike="noStrike" cap="none">
                <a:solidFill>
                  <a:schemeClr val="dk1"/>
                </a:solidFill>
                <a:latin typeface="Cambria"/>
                <a:ea typeface="Cambria"/>
                <a:cs typeface="Cambria"/>
                <a:sym typeface="Cambria"/>
              </a:defRPr>
            </a:lvl3pPr>
            <a:lvl4pPr marL="860425" marR="0" lvl="3" indent="-93344"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4pPr>
            <a:lvl5pPr marL="1033462" marR="0" lvl="4" indent="-101282" algn="l" rtl="0">
              <a:lnSpc>
                <a:spcPct val="90000"/>
              </a:lnSpc>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5pPr>
            <a:lvl6pPr marL="1207008" marR="0" lvl="5" indent="-97027"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6pPr>
            <a:lvl7pPr marL="1380744" marR="0" lvl="6" indent="-92964"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7pPr>
            <a:lvl8pPr marL="1554480" marR="0" lvl="7" indent="-101600"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8pPr>
            <a:lvl9pPr marL="1728216" marR="0" lvl="8" indent="-97536" algn="l" rtl="0">
              <a:spcBef>
                <a:spcPts val="600"/>
              </a:spcBef>
              <a:buClr>
                <a:srgbClr val="979797"/>
              </a:buClr>
              <a:buSzPct val="80000"/>
              <a:buFont typeface="Arial"/>
              <a:buChar char="•"/>
              <a:defRPr sz="1600" b="0" i="0" u="none" strike="noStrike" cap="none">
                <a:solidFill>
                  <a:schemeClr val="dk1"/>
                </a:solidFill>
                <a:latin typeface="Cambria"/>
                <a:ea typeface="Cambria"/>
                <a:cs typeface="Cambria"/>
                <a:sym typeface="Cambria"/>
              </a:defRPr>
            </a:lvl9pPr>
          </a:lstStyle>
          <a:p>
            <a:endParaRPr/>
          </a:p>
        </p:txBody>
      </p:sp>
      <p:sp>
        <p:nvSpPr>
          <p:cNvPr id="96" name="Shape 96"/>
          <p:cNvSpPr txBox="1">
            <a:spLocks noGrp="1"/>
          </p:cNvSpPr>
          <p:nvPr>
            <p:ph type="dt" idx="10"/>
          </p:nvPr>
        </p:nvSpPr>
        <p:spPr>
          <a:xfrm>
            <a:off x="8228010" y="6400800"/>
            <a:ext cx="1548600" cy="2763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97" name="Shape 97"/>
          <p:cNvSpPr txBox="1">
            <a:spLocks noGrp="1"/>
          </p:cNvSpPr>
          <p:nvPr>
            <p:ph type="ftr" idx="11"/>
          </p:nvPr>
        </p:nvSpPr>
        <p:spPr>
          <a:xfrm>
            <a:off x="1522412" y="6400800"/>
            <a:ext cx="5954700" cy="2763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ambria"/>
                <a:ea typeface="Cambria"/>
                <a:cs typeface="Cambria"/>
                <a:sym typeface="Cambria"/>
              </a:defRPr>
            </a:lvl1pPr>
            <a:lvl2pPr marL="457200" marR="0" lvl="1" indent="0" algn="l" rtl="0">
              <a:spcBef>
                <a:spcPts val="0"/>
              </a:spcBef>
              <a:buNone/>
              <a:defRPr sz="1800" b="0" i="0" u="none" strike="noStrike" cap="none">
                <a:solidFill>
                  <a:schemeClr val="dk1"/>
                </a:solidFill>
                <a:latin typeface="Cambria"/>
                <a:ea typeface="Cambria"/>
                <a:cs typeface="Cambria"/>
                <a:sym typeface="Cambria"/>
              </a:defRPr>
            </a:lvl2pPr>
            <a:lvl3pPr marL="914400" marR="0" lvl="2" indent="0" algn="l" rtl="0">
              <a:spcBef>
                <a:spcPts val="0"/>
              </a:spcBef>
              <a:buNone/>
              <a:defRPr sz="1800" b="0" i="0" u="none" strike="noStrike" cap="none">
                <a:solidFill>
                  <a:schemeClr val="dk1"/>
                </a:solidFill>
                <a:latin typeface="Cambria"/>
                <a:ea typeface="Cambria"/>
                <a:cs typeface="Cambria"/>
                <a:sym typeface="Cambria"/>
              </a:defRPr>
            </a:lvl3pPr>
            <a:lvl4pPr marL="1371600" marR="0" lvl="3" indent="0" algn="l" rtl="0">
              <a:spcBef>
                <a:spcPts val="0"/>
              </a:spcBef>
              <a:buNone/>
              <a:defRPr sz="1800" b="0" i="0" u="none" strike="noStrike" cap="none">
                <a:solidFill>
                  <a:schemeClr val="dk1"/>
                </a:solidFill>
                <a:latin typeface="Cambria"/>
                <a:ea typeface="Cambria"/>
                <a:cs typeface="Cambria"/>
                <a:sym typeface="Cambria"/>
              </a:defRPr>
            </a:lvl4pPr>
            <a:lvl5pPr marL="1828800" marR="0" lvl="4" indent="0" algn="l" rtl="0">
              <a:spcBef>
                <a:spcPts val="0"/>
              </a:spcBef>
              <a:buNone/>
              <a:defRPr sz="1800" b="0" i="0" u="none" strike="noStrike" cap="none">
                <a:solidFill>
                  <a:schemeClr val="dk1"/>
                </a:solidFill>
                <a:latin typeface="Cambria"/>
                <a:ea typeface="Cambria"/>
                <a:cs typeface="Cambria"/>
                <a:sym typeface="Cambria"/>
              </a:defRPr>
            </a:lvl5pPr>
            <a:lvl6pPr marL="2286000" marR="0" lvl="5" indent="0" algn="l" rtl="0">
              <a:spcBef>
                <a:spcPts val="0"/>
              </a:spcBef>
              <a:buNone/>
              <a:defRPr sz="1800" b="0" i="0" u="none" strike="noStrike" cap="none">
                <a:solidFill>
                  <a:schemeClr val="dk1"/>
                </a:solidFill>
                <a:latin typeface="Cambria"/>
                <a:ea typeface="Cambria"/>
                <a:cs typeface="Cambria"/>
                <a:sym typeface="Cambria"/>
              </a:defRPr>
            </a:lvl6pPr>
            <a:lvl7pPr marL="2743200" marR="0" lvl="6" indent="0" algn="l" rtl="0">
              <a:spcBef>
                <a:spcPts val="0"/>
              </a:spcBef>
              <a:buNone/>
              <a:defRPr sz="1800" b="0" i="0" u="none" strike="noStrike" cap="none">
                <a:solidFill>
                  <a:schemeClr val="dk1"/>
                </a:solidFill>
                <a:latin typeface="Cambria"/>
                <a:ea typeface="Cambria"/>
                <a:cs typeface="Cambria"/>
                <a:sym typeface="Cambria"/>
              </a:defRPr>
            </a:lvl7pPr>
            <a:lvl8pPr marL="3200400" marR="0" lvl="7" indent="0" algn="l" rtl="0">
              <a:spcBef>
                <a:spcPts val="0"/>
              </a:spcBef>
              <a:buNone/>
              <a:defRPr sz="1800" b="0" i="0" u="none" strike="noStrike" cap="none">
                <a:solidFill>
                  <a:schemeClr val="dk1"/>
                </a:solidFill>
                <a:latin typeface="Cambria"/>
                <a:ea typeface="Cambria"/>
                <a:cs typeface="Cambria"/>
                <a:sym typeface="Cambria"/>
              </a:defRPr>
            </a:lvl8pPr>
            <a:lvl9pPr marL="3657600" marR="0" lvl="8" indent="0" algn="l" rtl="0">
              <a:spcBef>
                <a:spcPts val="0"/>
              </a:spcBef>
              <a:buNone/>
              <a:defRPr sz="1800" b="0" i="0" u="none" strike="noStrike" cap="none">
                <a:solidFill>
                  <a:schemeClr val="dk1"/>
                </a:solidFill>
                <a:latin typeface="Cambria"/>
                <a:ea typeface="Cambria"/>
                <a:cs typeface="Cambria"/>
                <a:sym typeface="Cambria"/>
              </a:defRPr>
            </a:lvl9pPr>
          </a:lstStyle>
          <a:p>
            <a:endParaRPr/>
          </a:p>
        </p:txBody>
      </p:sp>
      <p:sp>
        <p:nvSpPr>
          <p:cNvPr id="98" name="Shape 98"/>
          <p:cNvSpPr txBox="1">
            <a:spLocks noGrp="1"/>
          </p:cNvSpPr>
          <p:nvPr>
            <p:ph type="sldNum" idx="12"/>
          </p:nvPr>
        </p:nvSpPr>
        <p:spPr>
          <a:xfrm>
            <a:off x="10285410" y="6400800"/>
            <a:ext cx="1066800" cy="2763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ambria"/>
                <a:ea typeface="Cambria"/>
                <a:cs typeface="Cambria"/>
                <a:sym typeface="Cambria"/>
              </a:rPr>
              <a:pPr marL="0" marR="0" lvl="0" indent="0" algn="r" rtl="0">
                <a:spcBef>
                  <a:spcPts val="0"/>
                </a:spcBef>
                <a:buSzPct val="25000"/>
                <a:buNone/>
              </a:pPr>
              <a:t>‹#›</a:t>
            </a:fld>
            <a:endParaRPr lang="en-US" sz="1000" b="0" i="0" u="none" strike="noStrike" cap="none">
              <a:solidFill>
                <a:schemeClr val="dk1"/>
              </a:solidFill>
              <a:latin typeface="Cambria"/>
              <a:ea typeface="Cambria"/>
              <a:cs typeface="Cambria"/>
              <a:sym typeface="Cambria"/>
            </a:endParaRPr>
          </a:p>
        </p:txBody>
      </p:sp>
      <p:pic>
        <p:nvPicPr>
          <p:cNvPr id="99" name="Shape 99"/>
          <p:cNvPicPr preferRelativeResize="0"/>
          <p:nvPr/>
        </p:nvPicPr>
        <p:blipFill rotWithShape="1">
          <a:blip r:embed="rId13">
            <a:alphaModFix/>
          </a:blip>
          <a:srcRect/>
          <a:stretch/>
        </p:blipFill>
        <p:spPr>
          <a:xfrm>
            <a:off x="1" y="0"/>
            <a:ext cx="1065300" cy="6858000"/>
          </a:xfrm>
          <a:prstGeom prst="rect">
            <a:avLst/>
          </a:prstGeom>
          <a:noFill/>
          <a:ln>
            <a:noFill/>
          </a:ln>
        </p:spPr>
      </p:pic>
      <p:sp>
        <p:nvSpPr>
          <p:cNvPr id="100" name="Shape 100"/>
          <p:cNvSpPr/>
          <p:nvPr/>
        </p:nvSpPr>
        <p:spPr>
          <a:xfrm>
            <a:off x="1" y="0"/>
            <a:ext cx="1065300" cy="6858000"/>
          </a:xfrm>
          <a:prstGeom prst="rect">
            <a:avLst/>
          </a:prstGeom>
          <a:gradFill>
            <a:gsLst>
              <a:gs pos="0">
                <a:srgbClr val="000000">
                  <a:alpha val="0"/>
                </a:srgbClr>
              </a:gs>
              <a:gs pos="75000">
                <a:srgbClr val="000000">
                  <a:alpha val="0"/>
                </a:srgbClr>
              </a:gs>
              <a:gs pos="100000">
                <a:srgbClr val="000000">
                  <a:alpha val="24705"/>
                </a:srgbClr>
              </a:gs>
            </a:gsLst>
            <a:lin ang="0" scaled="0"/>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mbria"/>
              <a:ea typeface="Cambria"/>
              <a:cs typeface="Cambria"/>
              <a:sym typeface="Cambria"/>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indianresearchjournals.com/pdf/APJMMR/2013/July/13.pdf"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ctrTitle"/>
          </p:nvPr>
        </p:nvSpPr>
        <p:spPr>
          <a:xfrm>
            <a:off x="1520824" y="1600200"/>
            <a:ext cx="5945188" cy="3048000"/>
          </a:xfrm>
          <a:prstGeom prst="rect">
            <a:avLst/>
          </a:prstGeom>
          <a:noFill/>
          <a:ln>
            <a:noFill/>
          </a:ln>
        </p:spPr>
        <p:txBody>
          <a:bodyPr lIns="91425" tIns="45700" rIns="91425" bIns="45700" anchor="b" anchorCtr="0">
            <a:noAutofit/>
          </a:bodyPr>
          <a:lstStyle/>
          <a:p>
            <a:pPr marL="0" marR="0" lvl="0" indent="0" algn="l" rtl="0">
              <a:lnSpc>
                <a:spcPct val="80000"/>
              </a:lnSpc>
              <a:spcBef>
                <a:spcPts val="0"/>
              </a:spcBef>
              <a:buClr>
                <a:schemeClr val="dk1"/>
              </a:buClr>
              <a:buSzPct val="25000"/>
              <a:buFont typeface="Cambria"/>
              <a:buNone/>
            </a:pPr>
            <a:r>
              <a:rPr lang="en-US" sz="6600" b="0" i="0" u="none" strike="noStrike" cap="none">
                <a:solidFill>
                  <a:schemeClr val="dk1"/>
                </a:solidFill>
                <a:latin typeface="Cambria"/>
                <a:ea typeface="Cambria"/>
                <a:cs typeface="Cambria"/>
                <a:sym typeface="Cambria"/>
              </a:rPr>
              <a:t>Public Vs Private Banks</a:t>
            </a:r>
          </a:p>
        </p:txBody>
      </p:sp>
      <p:sp>
        <p:nvSpPr>
          <p:cNvPr id="182" name="Shape 182"/>
          <p:cNvSpPr txBox="1">
            <a:spLocks noGrp="1"/>
          </p:cNvSpPr>
          <p:nvPr>
            <p:ph type="subTitle" idx="1"/>
          </p:nvPr>
        </p:nvSpPr>
        <p:spPr>
          <a:xfrm>
            <a:off x="1520825" y="4898571"/>
            <a:ext cx="5945187" cy="1270452"/>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spcAft>
                <a:spcPts val="0"/>
              </a:spcAft>
              <a:buClr>
                <a:srgbClr val="979797"/>
              </a:buClr>
              <a:buSzPct val="25000"/>
              <a:buFont typeface="Arial"/>
              <a:buNone/>
            </a:pPr>
            <a:r>
              <a:rPr lang="en-US" sz="2800" b="0" i="0" u="none" strike="noStrike" cap="none">
                <a:solidFill>
                  <a:schemeClr val="accent1"/>
                </a:solidFill>
                <a:latin typeface="Cambria"/>
                <a:ea typeface="Cambria"/>
                <a:cs typeface="Cambria"/>
                <a:sym typeface="Cambria"/>
              </a:rPr>
              <a:t>Project 3</a:t>
            </a:r>
          </a:p>
          <a:p>
            <a:pPr marL="0" marR="0" lvl="0" indent="0" algn="l" rtl="0">
              <a:lnSpc>
                <a:spcPct val="90000"/>
              </a:lnSpc>
              <a:spcBef>
                <a:spcPts val="0"/>
              </a:spcBef>
              <a:spcAft>
                <a:spcPts val="0"/>
              </a:spcAft>
              <a:buClr>
                <a:srgbClr val="979797"/>
              </a:buClr>
              <a:buSzPct val="25000"/>
              <a:buFont typeface="Arial"/>
              <a:buNone/>
            </a:pPr>
            <a:r>
              <a:rPr lang="en-US" sz="2800" b="0" i="0" u="none" strike="noStrike" cap="none">
                <a:solidFill>
                  <a:schemeClr val="accent1"/>
                </a:solidFill>
                <a:latin typeface="Cambria"/>
                <a:ea typeface="Cambria"/>
                <a:cs typeface="Cambria"/>
                <a:sym typeface="Cambria"/>
              </a:rPr>
              <a:t>Group 6</a:t>
            </a:r>
          </a:p>
          <a:p>
            <a:pPr marL="0" marR="0" lvl="0" indent="0" algn="l" rtl="0">
              <a:lnSpc>
                <a:spcPct val="90000"/>
              </a:lnSpc>
              <a:spcBef>
                <a:spcPts val="0"/>
              </a:spcBef>
              <a:buClr>
                <a:srgbClr val="979797"/>
              </a:buClr>
              <a:buSzPct val="25000"/>
              <a:buFont typeface="Arial"/>
              <a:buNone/>
            </a:pPr>
            <a:r>
              <a:rPr lang="en-US" sz="2800" b="0" i="0" u="none" strike="noStrike" cap="none">
                <a:solidFill>
                  <a:schemeClr val="accent1"/>
                </a:solidFill>
                <a:latin typeface="Cambria"/>
                <a:ea typeface="Cambria"/>
                <a:cs typeface="Cambria"/>
                <a:sym typeface="Cambria"/>
              </a:rPr>
              <a:t>Subject: Economics</a:t>
            </a: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of Public Sector Banks</a:t>
            </a:r>
            <a:endParaRPr lang="en-US" dirty="0"/>
          </a:p>
        </p:txBody>
      </p:sp>
      <p:sp>
        <p:nvSpPr>
          <p:cNvPr id="3" name="Text Placeholder 2"/>
          <p:cNvSpPr>
            <a:spLocks noGrp="1"/>
          </p:cNvSpPr>
          <p:nvPr>
            <p:ph type="body" idx="1"/>
          </p:nvPr>
        </p:nvSpPr>
        <p:spPr/>
        <p:txBody>
          <a:bodyPr/>
          <a:lstStyle/>
          <a:p>
            <a:pPr>
              <a:buNone/>
            </a:pPr>
            <a:r>
              <a:rPr lang="en-US" dirty="0" smtClean="0"/>
              <a:t>Some figures that make Public Sector banks important:-</a:t>
            </a:r>
          </a:p>
          <a:p>
            <a:r>
              <a:rPr lang="en-US" dirty="0" smtClean="0"/>
              <a:t>76.13% of total accounts(Current, Savings, Term) in India are in Public Sector Banks.</a:t>
            </a:r>
          </a:p>
          <a:p>
            <a:r>
              <a:rPr lang="en-US" dirty="0" smtClean="0"/>
              <a:t>These accounts holds 65025006 Million Rupees which is nearly 70% of all money in all Banks in India and also is 58% of GDP of India.</a:t>
            </a:r>
          </a:p>
          <a:p>
            <a:r>
              <a:rPr lang="en-US" dirty="0" smtClean="0"/>
              <a:t>They Provide employment to 859,692 Peoples in India.</a:t>
            </a:r>
          </a:p>
          <a:p>
            <a:r>
              <a:rPr lang="en-US" dirty="0" smtClean="0"/>
              <a:t>This Sector has issued Credit of Rs. 49283110.5  Million which is nearly 69% of total credit issued by all banks in India.</a:t>
            </a:r>
          </a:p>
          <a:p>
            <a:r>
              <a:rPr lang="en-US" dirty="0" smtClean="0"/>
              <a:t>Public sector Banks facilitates the successful implementation of many government schemes in the country as it has larger customer base.</a:t>
            </a:r>
          </a:p>
          <a:p>
            <a:endParaRPr lang="en-US" dirty="0" smtClean="0"/>
          </a:p>
        </p:txBody>
      </p:sp>
      <p:sp>
        <p:nvSpPr>
          <p:cNvPr id="4" name="TextBox 3"/>
          <p:cNvSpPr txBox="1"/>
          <p:nvPr/>
        </p:nvSpPr>
        <p:spPr>
          <a:xfrm>
            <a:off x="7769225" y="0"/>
            <a:ext cx="4419600" cy="304800"/>
          </a:xfrm>
          <a:prstGeom prst="rect">
            <a:avLst/>
          </a:prstGeom>
          <a:noFill/>
        </p:spPr>
        <p:txBody>
          <a:bodyPr wrap="square" rtlCol="0">
            <a:spAutoFit/>
          </a:bodyPr>
          <a:lstStyle/>
          <a:p>
            <a:r>
              <a:rPr lang="en-US" dirty="0" smtClean="0"/>
              <a:t>Figures derived from data given by RBI in year 2016</a:t>
            </a:r>
            <a:endParaRPr lang="en-US" dirty="0"/>
          </a:p>
        </p:txBody>
      </p:sp>
    </p:spTree>
    <p:extLst>
      <p:ext uri="{BB962C8B-B14F-4D97-AF65-F5344CB8AC3E}">
        <p14:creationId xmlns:p14="http://schemas.microsoft.com/office/powerpoint/2010/main" xmlns="" val="1773228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p:nvPr/>
        </p:nvSpPr>
        <p:spPr>
          <a:xfrm>
            <a:off x="4418012" y="685800"/>
            <a:ext cx="4416594" cy="64633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600" b="1">
                <a:solidFill>
                  <a:schemeClr val="accent1"/>
                </a:solidFill>
                <a:latin typeface="Times New Roman"/>
                <a:ea typeface="Times New Roman"/>
                <a:cs typeface="Times New Roman"/>
                <a:sym typeface="Times New Roman"/>
              </a:rPr>
              <a:t>Private Sector Banks</a:t>
            </a:r>
          </a:p>
        </p:txBody>
      </p:sp>
      <p:pic>
        <p:nvPicPr>
          <p:cNvPr id="255" name="Shape 255"/>
          <p:cNvPicPr preferRelativeResize="0"/>
          <p:nvPr/>
        </p:nvPicPr>
        <p:blipFill>
          <a:blip r:embed="rId3">
            <a:alphaModFix/>
          </a:blip>
          <a:stretch>
            <a:fillRect/>
          </a:stretch>
        </p:blipFill>
        <p:spPr>
          <a:xfrm>
            <a:off x="1119675" y="1332125"/>
            <a:ext cx="3426649" cy="2131650"/>
          </a:xfrm>
          <a:prstGeom prst="rect">
            <a:avLst/>
          </a:prstGeom>
          <a:noFill/>
          <a:ln>
            <a:noFill/>
          </a:ln>
        </p:spPr>
      </p:pic>
      <p:pic>
        <p:nvPicPr>
          <p:cNvPr id="256" name="Shape 256"/>
          <p:cNvPicPr preferRelativeResize="0"/>
          <p:nvPr/>
        </p:nvPicPr>
        <p:blipFill>
          <a:blip r:embed="rId4">
            <a:alphaModFix/>
          </a:blip>
          <a:stretch>
            <a:fillRect/>
          </a:stretch>
        </p:blipFill>
        <p:spPr>
          <a:xfrm>
            <a:off x="4417999" y="1672175"/>
            <a:ext cx="3698574" cy="1183549"/>
          </a:xfrm>
          <a:prstGeom prst="rect">
            <a:avLst/>
          </a:prstGeom>
          <a:noFill/>
          <a:ln>
            <a:noFill/>
          </a:ln>
        </p:spPr>
      </p:pic>
      <p:pic>
        <p:nvPicPr>
          <p:cNvPr id="257" name="Shape 257"/>
          <p:cNvPicPr preferRelativeResize="0"/>
          <p:nvPr/>
        </p:nvPicPr>
        <p:blipFill>
          <a:blip r:embed="rId5">
            <a:alphaModFix/>
          </a:blip>
          <a:stretch>
            <a:fillRect/>
          </a:stretch>
        </p:blipFill>
        <p:spPr>
          <a:xfrm>
            <a:off x="8205548" y="1356100"/>
            <a:ext cx="3698574" cy="2083704"/>
          </a:xfrm>
          <a:prstGeom prst="rect">
            <a:avLst/>
          </a:prstGeom>
          <a:noFill/>
          <a:ln>
            <a:noFill/>
          </a:ln>
        </p:spPr>
      </p:pic>
      <p:pic>
        <p:nvPicPr>
          <p:cNvPr id="258" name="Shape 258"/>
          <p:cNvPicPr preferRelativeResize="0"/>
          <p:nvPr/>
        </p:nvPicPr>
        <p:blipFill>
          <a:blip r:embed="rId6">
            <a:alphaModFix/>
          </a:blip>
          <a:stretch>
            <a:fillRect/>
          </a:stretch>
        </p:blipFill>
        <p:spPr>
          <a:xfrm>
            <a:off x="1539537" y="3314775"/>
            <a:ext cx="2724150" cy="1085850"/>
          </a:xfrm>
          <a:prstGeom prst="rect">
            <a:avLst/>
          </a:prstGeom>
          <a:noFill/>
          <a:ln>
            <a:noFill/>
          </a:ln>
        </p:spPr>
      </p:pic>
      <p:pic>
        <p:nvPicPr>
          <p:cNvPr id="259" name="Shape 259"/>
          <p:cNvPicPr preferRelativeResize="0"/>
          <p:nvPr/>
        </p:nvPicPr>
        <p:blipFill>
          <a:blip r:embed="rId7">
            <a:alphaModFix/>
          </a:blip>
          <a:stretch>
            <a:fillRect/>
          </a:stretch>
        </p:blipFill>
        <p:spPr>
          <a:xfrm>
            <a:off x="4757712" y="3500500"/>
            <a:ext cx="2381250" cy="714375"/>
          </a:xfrm>
          <a:prstGeom prst="rect">
            <a:avLst/>
          </a:prstGeom>
          <a:noFill/>
          <a:ln>
            <a:noFill/>
          </a:ln>
        </p:spPr>
      </p:pic>
      <p:pic>
        <p:nvPicPr>
          <p:cNvPr id="260" name="Shape 260"/>
          <p:cNvPicPr preferRelativeResize="0"/>
          <p:nvPr/>
        </p:nvPicPr>
        <p:blipFill>
          <a:blip r:embed="rId8">
            <a:alphaModFix/>
          </a:blip>
          <a:stretch>
            <a:fillRect/>
          </a:stretch>
        </p:blipFill>
        <p:spPr>
          <a:xfrm>
            <a:off x="7632999" y="3500500"/>
            <a:ext cx="4499975" cy="922500"/>
          </a:xfrm>
          <a:prstGeom prst="rect">
            <a:avLst/>
          </a:prstGeom>
          <a:noFill/>
          <a:ln>
            <a:noFill/>
          </a:ln>
        </p:spPr>
      </p:pic>
      <p:pic>
        <p:nvPicPr>
          <p:cNvPr id="261" name="Shape 261"/>
          <p:cNvPicPr preferRelativeResize="0"/>
          <p:nvPr/>
        </p:nvPicPr>
        <p:blipFill>
          <a:blip r:embed="rId9">
            <a:alphaModFix/>
          </a:blip>
          <a:stretch>
            <a:fillRect/>
          </a:stretch>
        </p:blipFill>
        <p:spPr>
          <a:xfrm>
            <a:off x="1235461" y="5051652"/>
            <a:ext cx="3332327" cy="1508096"/>
          </a:xfrm>
          <a:prstGeom prst="rect">
            <a:avLst/>
          </a:prstGeom>
          <a:noFill/>
          <a:ln>
            <a:noFill/>
          </a:ln>
        </p:spPr>
      </p:pic>
      <p:pic>
        <p:nvPicPr>
          <p:cNvPr id="262" name="Shape 262"/>
          <p:cNvPicPr preferRelativeResize="0"/>
          <p:nvPr/>
        </p:nvPicPr>
        <p:blipFill>
          <a:blip r:embed="rId10">
            <a:alphaModFix/>
          </a:blip>
          <a:stretch>
            <a:fillRect/>
          </a:stretch>
        </p:blipFill>
        <p:spPr>
          <a:xfrm>
            <a:off x="4546329" y="5131125"/>
            <a:ext cx="3710162" cy="1349150"/>
          </a:xfrm>
          <a:prstGeom prst="rect">
            <a:avLst/>
          </a:prstGeom>
          <a:noFill/>
          <a:ln>
            <a:noFill/>
          </a:ln>
        </p:spPr>
      </p:pic>
      <p:pic>
        <p:nvPicPr>
          <p:cNvPr id="263" name="Shape 263"/>
          <p:cNvPicPr preferRelativeResize="0"/>
          <p:nvPr/>
        </p:nvPicPr>
        <p:blipFill>
          <a:blip r:embed="rId11">
            <a:alphaModFix/>
          </a:blip>
          <a:stretch>
            <a:fillRect/>
          </a:stretch>
        </p:blipFill>
        <p:spPr>
          <a:xfrm>
            <a:off x="8361062" y="5200850"/>
            <a:ext cx="3771900" cy="1209675"/>
          </a:xfrm>
          <a:prstGeom prst="rect">
            <a:avLst/>
          </a:prstGeom>
          <a:noFill/>
          <a:ln>
            <a:noFill/>
          </a:ln>
        </p:spPr>
      </p:pic>
    </p:spTree>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xfrm>
            <a:off x="1903411" y="228600"/>
            <a:ext cx="10515599" cy="1325562"/>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Times New Roman"/>
              <a:buNone/>
            </a:pPr>
            <a:r>
              <a:rPr lang="en-US" sz="3600" b="1" i="0" u="none" strike="noStrike" cap="none">
                <a:solidFill>
                  <a:schemeClr val="accent1"/>
                </a:solidFill>
                <a:latin typeface="Times New Roman"/>
                <a:ea typeface="Times New Roman"/>
                <a:cs typeface="Times New Roman"/>
                <a:sym typeface="Times New Roman"/>
              </a:rPr>
              <a:t>Emergence of Private Sector bank in India </a:t>
            </a:r>
          </a:p>
        </p:txBody>
      </p:sp>
      <p:sp>
        <p:nvSpPr>
          <p:cNvPr id="269" name="Shape 269"/>
          <p:cNvSpPr txBox="1">
            <a:spLocks noGrp="1"/>
          </p:cNvSpPr>
          <p:nvPr>
            <p:ph type="body" idx="1"/>
          </p:nvPr>
        </p:nvSpPr>
        <p:spPr>
          <a:xfrm>
            <a:off x="1370012" y="1981200"/>
            <a:ext cx="10515599" cy="4351338"/>
          </a:xfrm>
          <a:prstGeom prst="rect">
            <a:avLst/>
          </a:prstGeom>
          <a:noFill/>
          <a:ln>
            <a:noFill/>
          </a:ln>
        </p:spPr>
        <p:txBody>
          <a:bodyPr lIns="91425" tIns="45700" rIns="91425" bIns="45700" anchor="t" anchorCtr="0">
            <a:noAutofit/>
          </a:bodyPr>
          <a:lstStyle/>
          <a:p>
            <a:pPr marL="457200" marR="0" lvl="0" indent="-355600" algn="l" rtl="0">
              <a:lnSpc>
                <a:spcPct val="90000"/>
              </a:lnSpc>
              <a:spcBef>
                <a:spcPts val="0"/>
              </a:spcBef>
              <a:spcAft>
                <a:spcPts val="0"/>
              </a:spcAft>
              <a:buClr>
                <a:schemeClr val="dk1"/>
              </a:buClr>
              <a:buSzPct val="100000"/>
              <a:buFont typeface="Cambria"/>
            </a:pPr>
            <a:r>
              <a:rPr lang="en-US" sz="2000" b="0" i="0" u="none" strike="noStrike" cap="none">
                <a:solidFill>
                  <a:schemeClr val="dk1"/>
                </a:solidFill>
              </a:rPr>
              <a:t>Banking in India has been dominated by public sector banks since the 1969 when all major banks were nationalized by the Indian government. However, since liberalization in government banking policy in the 1990s, old and new private sector banks have re-emerged. </a:t>
            </a:r>
          </a:p>
        </p:txBody>
      </p:sp>
    </p:spTree>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Private Sector Banks</a:t>
            </a:r>
          </a:p>
        </p:txBody>
      </p:sp>
      <p:sp>
        <p:nvSpPr>
          <p:cNvPr id="276" name="Shape 276"/>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228600" rtl="0">
              <a:spcBef>
                <a:spcPts val="0"/>
              </a:spcBef>
            </a:pPr>
            <a:r>
              <a:rPr lang="en-US"/>
              <a:t>A major part of Indian Banking System</a:t>
            </a:r>
          </a:p>
          <a:p>
            <a:pPr marL="457200" lvl="0" indent="-228600" rtl="0">
              <a:spcBef>
                <a:spcPts val="0"/>
              </a:spcBef>
            </a:pPr>
            <a:r>
              <a:rPr lang="en-US"/>
              <a:t>Significant parts of stake or equity are held by the private shareholders and not by government</a:t>
            </a:r>
          </a:p>
          <a:p>
            <a:pPr marL="457200" lvl="0" indent="-228600">
              <a:spcBef>
                <a:spcPts val="0"/>
              </a:spcBef>
            </a:pPr>
            <a:r>
              <a:rPr lang="en-US"/>
              <a:t>The private sector banks are split into two groups by financial regulators in India, </a:t>
            </a:r>
            <a:r>
              <a:rPr lang="en-US" b="1"/>
              <a:t>old</a:t>
            </a:r>
            <a:r>
              <a:rPr lang="en-US"/>
              <a:t> and </a:t>
            </a:r>
            <a:r>
              <a:rPr lang="en-US" b="1"/>
              <a:t>new</a:t>
            </a:r>
            <a:r>
              <a:rPr lang="en-US"/>
              <a:t>.</a:t>
            </a:r>
          </a:p>
        </p:txBody>
      </p:sp>
    </p:spTree>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Old-Private Sector Banks</a:t>
            </a:r>
          </a:p>
        </p:txBody>
      </p:sp>
      <p:sp>
        <p:nvSpPr>
          <p:cNvPr id="283" name="Shape 283"/>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355600" rtl="0">
              <a:spcBef>
                <a:spcPts val="0"/>
              </a:spcBef>
              <a:buSzPct val="100000"/>
            </a:pPr>
            <a:r>
              <a:rPr lang="en-US" sz="2000"/>
              <a:t>The banks, which were not nationalized at the time of bank nationalization that took place during </a:t>
            </a:r>
            <a:r>
              <a:rPr lang="en-US" sz="2000" b="1"/>
              <a:t>1969 and 1980</a:t>
            </a:r>
            <a:r>
              <a:rPr lang="en-US" sz="2000"/>
              <a:t> are known to be the old private-sector banks.</a:t>
            </a:r>
          </a:p>
          <a:p>
            <a:pPr marL="457200" lvl="0" indent="-355600" rtl="0">
              <a:spcBef>
                <a:spcPts val="0"/>
              </a:spcBef>
              <a:buSzPct val="100000"/>
            </a:pPr>
            <a:r>
              <a:rPr lang="en-US" sz="2000"/>
              <a:t>They were not nationalized due their small size or regional focus</a:t>
            </a:r>
          </a:p>
          <a:p>
            <a:pPr marL="457200" lvl="0" indent="-355600" rtl="0">
              <a:spcBef>
                <a:spcPts val="0"/>
              </a:spcBef>
              <a:buSzPct val="100000"/>
            </a:pPr>
            <a:r>
              <a:rPr lang="en-US" sz="2000"/>
              <a:t>I.E. </a:t>
            </a:r>
          </a:p>
          <a:p>
            <a:pPr marL="914400" lvl="1" indent="-355600" rtl="0">
              <a:spcBef>
                <a:spcPts val="0"/>
              </a:spcBef>
              <a:buSzPct val="100000"/>
            </a:pPr>
            <a:r>
              <a:rPr lang="en-US"/>
              <a:t>City Union Bank</a:t>
            </a:r>
          </a:p>
          <a:p>
            <a:pPr marL="914400" lvl="1" indent="-228600" rtl="0">
              <a:spcBef>
                <a:spcPts val="0"/>
              </a:spcBef>
            </a:pPr>
            <a:r>
              <a:rPr lang="en-US"/>
              <a:t>Federal Bank</a:t>
            </a:r>
          </a:p>
          <a:p>
            <a:pPr marL="914400" lvl="1" indent="-228600" rtl="0">
              <a:spcBef>
                <a:spcPts val="0"/>
              </a:spcBef>
            </a:pPr>
            <a:r>
              <a:rPr lang="en-US"/>
              <a:t>ING Vyasya Bank</a:t>
            </a:r>
          </a:p>
          <a:p>
            <a:pPr marL="914400" lvl="1" indent="-228600" rtl="0">
              <a:spcBef>
                <a:spcPts val="0"/>
              </a:spcBef>
            </a:pPr>
            <a:r>
              <a:rPr lang="en-US"/>
              <a:t>Jammu and Kashmir Bank</a:t>
            </a:r>
          </a:p>
          <a:p>
            <a:pPr marL="914400" lvl="1" indent="-228600" rtl="0">
              <a:spcBef>
                <a:spcPts val="0"/>
              </a:spcBef>
            </a:pPr>
            <a:r>
              <a:rPr lang="en-US"/>
              <a:t>South Indian Bank</a:t>
            </a:r>
          </a:p>
          <a:p>
            <a:pPr marL="914400" lvl="1" indent="-228600" rtl="0">
              <a:spcBef>
                <a:spcPts val="0"/>
              </a:spcBef>
            </a:pPr>
            <a:r>
              <a:rPr lang="en-US"/>
              <a:t>Federal Bank</a:t>
            </a:r>
          </a:p>
        </p:txBody>
      </p:sp>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New Private Sector Banks	</a:t>
            </a:r>
          </a:p>
        </p:txBody>
      </p:sp>
      <p:sp>
        <p:nvSpPr>
          <p:cNvPr id="290" name="Shape 290"/>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355600" rtl="0">
              <a:spcBef>
                <a:spcPts val="0"/>
              </a:spcBef>
              <a:buSzPct val="100000"/>
            </a:pPr>
            <a:r>
              <a:rPr lang="en-US" sz="2000"/>
              <a:t>Banks, which came in operation after 1991, with the introduction of economic reforms and financial sector reforms are called "new private-sector banks"</a:t>
            </a:r>
          </a:p>
          <a:p>
            <a:pPr marL="457200" lvl="0" indent="-355600" rtl="0">
              <a:spcBef>
                <a:spcPts val="0"/>
              </a:spcBef>
              <a:buSzPct val="100000"/>
            </a:pPr>
            <a:r>
              <a:rPr lang="en-US" sz="2000"/>
              <a:t>Criteria of establishment</a:t>
            </a:r>
          </a:p>
          <a:p>
            <a:pPr marL="914400" lvl="1" indent="-355600" rtl="0">
              <a:spcBef>
                <a:spcPts val="0"/>
              </a:spcBef>
              <a:buSzPct val="100000"/>
            </a:pPr>
            <a:r>
              <a:rPr lang="en-US"/>
              <a:t>Bank should have min. net worth Rs. 200 Crores</a:t>
            </a:r>
          </a:p>
          <a:p>
            <a:pPr marL="914400" lvl="1" indent="-228600" rtl="0">
              <a:spcBef>
                <a:spcPts val="0"/>
              </a:spcBef>
            </a:pPr>
            <a:r>
              <a:rPr lang="en-US"/>
              <a:t>promoters holding should be &gt;25%</a:t>
            </a:r>
          </a:p>
          <a:p>
            <a:pPr marL="914400" lvl="1" indent="-228600" rtl="0">
              <a:spcBef>
                <a:spcPts val="0"/>
              </a:spcBef>
            </a:pPr>
            <a:r>
              <a:rPr lang="en-US"/>
              <a:t>Bank should offer shares to public within 3 years</a:t>
            </a:r>
          </a:p>
          <a:p>
            <a:pPr marL="457200" lvl="0" indent="-355600" rtl="0">
              <a:spcBef>
                <a:spcPts val="0"/>
              </a:spcBef>
              <a:buSzPct val="100000"/>
            </a:pPr>
            <a:r>
              <a:rPr lang="en-US" sz="2000"/>
              <a:t>I.E.</a:t>
            </a:r>
          </a:p>
          <a:p>
            <a:pPr marL="914400" lvl="1" indent="-355600" rtl="0">
              <a:spcBef>
                <a:spcPts val="0"/>
              </a:spcBef>
              <a:buSzPct val="100000"/>
            </a:pPr>
            <a:r>
              <a:rPr lang="en-US"/>
              <a:t>Axis Bank</a:t>
            </a:r>
          </a:p>
          <a:p>
            <a:pPr marL="914400" lvl="1" indent="-228600" rtl="0">
              <a:spcBef>
                <a:spcPts val="0"/>
              </a:spcBef>
            </a:pPr>
            <a:r>
              <a:rPr lang="en-US"/>
              <a:t>Bank of Punjab</a:t>
            </a:r>
          </a:p>
          <a:p>
            <a:pPr marL="914400" lvl="1" indent="-228600" rtl="0">
              <a:spcBef>
                <a:spcPts val="0"/>
              </a:spcBef>
            </a:pPr>
            <a:r>
              <a:rPr lang="en-US"/>
              <a:t>ICICI Bank</a:t>
            </a:r>
          </a:p>
          <a:p>
            <a:pPr marL="914400" lvl="1" indent="-228600" rtl="0">
              <a:spcBef>
                <a:spcPts val="0"/>
              </a:spcBef>
            </a:pPr>
            <a:r>
              <a:rPr lang="en-US"/>
              <a:t>IndusInd Bank</a:t>
            </a:r>
          </a:p>
          <a:p>
            <a:pPr marL="914400" lvl="1" indent="-228600" rtl="0">
              <a:spcBef>
                <a:spcPts val="0"/>
              </a:spcBef>
            </a:pPr>
            <a:r>
              <a:rPr lang="en-US"/>
              <a:t>Yes Bank</a:t>
            </a:r>
          </a:p>
          <a:p>
            <a:pPr marL="914400" lvl="1" indent="-228600" rtl="0">
              <a:spcBef>
                <a:spcPts val="0"/>
              </a:spcBef>
            </a:pPr>
            <a:r>
              <a:rPr lang="en-US"/>
              <a:t>HDFC bank</a:t>
            </a:r>
          </a:p>
          <a:p>
            <a:pPr marL="0" lvl="0" indent="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Shape 296"/>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Objectives of Private Sector Banks</a:t>
            </a:r>
          </a:p>
        </p:txBody>
      </p:sp>
      <p:sp>
        <p:nvSpPr>
          <p:cNvPr id="297" name="Shape 297"/>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lvl="0" rtl="0">
              <a:spcBef>
                <a:spcPts val="0"/>
              </a:spcBef>
              <a:buNone/>
            </a:pPr>
            <a:r>
              <a:rPr lang="en-US" dirty="0"/>
              <a:t>The main objective of a private sector bank is to earn its profit.</a:t>
            </a:r>
          </a:p>
          <a:p>
            <a:pPr marL="121920" lvl="0" indent="0">
              <a:spcBef>
                <a:spcPts val="0"/>
              </a:spcBef>
              <a:buNone/>
            </a:pPr>
            <a:r>
              <a:rPr lang="en-US" dirty="0"/>
              <a:t>They are also playing a part to improve economy too by helping the government to solves various issues of economy (not directly) .</a:t>
            </a:r>
          </a:p>
        </p:txBody>
      </p:sp>
    </p:spTree>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a:t>
            </a:r>
            <a:r>
              <a:rPr lang="en-US" dirty="0"/>
              <a:t>of Private Sector Banks in India?</a:t>
            </a:r>
          </a:p>
        </p:txBody>
      </p:sp>
      <p:sp>
        <p:nvSpPr>
          <p:cNvPr id="3" name="Text Placeholder 2"/>
          <p:cNvSpPr>
            <a:spLocks noGrp="1"/>
          </p:cNvSpPr>
          <p:nvPr>
            <p:ph type="body" idx="1"/>
          </p:nvPr>
        </p:nvSpPr>
        <p:spPr/>
        <p:txBody>
          <a:bodyPr/>
          <a:lstStyle/>
          <a:p>
            <a:r>
              <a:rPr lang="en-US" sz="1800" b="1" dirty="0"/>
              <a:t>The private sector banks play a vital role in the Indian </a:t>
            </a:r>
            <a:r>
              <a:rPr lang="en-US" sz="1800" b="1" dirty="0" smtClean="0"/>
              <a:t>economy</a:t>
            </a:r>
          </a:p>
          <a:p>
            <a:pPr lvl="1"/>
            <a:endParaRPr lang="en-US" sz="1400" dirty="0" smtClean="0"/>
          </a:p>
          <a:p>
            <a:pPr lvl="1">
              <a:buFont typeface="Wingdings" panose="05000000000000000000" pitchFamily="2" charset="2"/>
              <a:buChar char="Ø"/>
            </a:pPr>
            <a:r>
              <a:rPr lang="en-US" sz="1800" dirty="0" smtClean="0"/>
              <a:t>Offering </a:t>
            </a:r>
            <a:r>
              <a:rPr lang="en-US" sz="1800" dirty="0"/>
              <a:t>high degree of Professional </a:t>
            </a:r>
            <a:r>
              <a:rPr lang="en-US" sz="1800" dirty="0" smtClean="0"/>
              <a:t>Management</a:t>
            </a:r>
          </a:p>
          <a:p>
            <a:pPr lvl="1">
              <a:buFont typeface="Wingdings" panose="05000000000000000000" pitchFamily="2" charset="2"/>
              <a:buChar char="Ø"/>
            </a:pPr>
            <a:r>
              <a:rPr lang="en-US" sz="1800" dirty="0"/>
              <a:t>Creates healthy </a:t>
            </a:r>
            <a:r>
              <a:rPr lang="en-US" sz="1800" dirty="0" smtClean="0"/>
              <a:t>competition</a:t>
            </a:r>
          </a:p>
          <a:p>
            <a:pPr lvl="1">
              <a:buFont typeface="Wingdings" panose="05000000000000000000" pitchFamily="2" charset="2"/>
              <a:buChar char="Ø"/>
            </a:pPr>
            <a:r>
              <a:rPr lang="en-US" sz="1800" dirty="0"/>
              <a:t>Encourages Foreign </a:t>
            </a:r>
            <a:r>
              <a:rPr lang="en-US" sz="1800" dirty="0" smtClean="0"/>
              <a:t>Investment</a:t>
            </a:r>
          </a:p>
          <a:p>
            <a:pPr lvl="1">
              <a:buFont typeface="Wingdings" panose="05000000000000000000" pitchFamily="2" charset="2"/>
              <a:buChar char="Ø"/>
            </a:pPr>
            <a:r>
              <a:rPr lang="en-US" sz="1800" dirty="0"/>
              <a:t>Helps to access foreign capital </a:t>
            </a:r>
            <a:r>
              <a:rPr lang="en-US" sz="1800" dirty="0" smtClean="0"/>
              <a:t>markets</a:t>
            </a:r>
          </a:p>
          <a:p>
            <a:pPr lvl="1">
              <a:buFont typeface="Wingdings" panose="05000000000000000000" pitchFamily="2" charset="2"/>
              <a:buChar char="Ø"/>
            </a:pPr>
            <a:r>
              <a:rPr lang="en-US" sz="1800" dirty="0"/>
              <a:t>Helps to develop innovation and achieve </a:t>
            </a:r>
            <a:r>
              <a:rPr lang="en-US" sz="1800" dirty="0" smtClean="0"/>
              <a:t>expertise</a:t>
            </a:r>
          </a:p>
          <a:p>
            <a:pPr marL="381000" lvl="1" indent="0">
              <a:buNone/>
            </a:pPr>
            <a:endParaRPr lang="en-US" sz="1800" dirty="0"/>
          </a:p>
        </p:txBody>
      </p:sp>
    </p:spTree>
    <p:extLst>
      <p:ext uri="{BB962C8B-B14F-4D97-AF65-F5344CB8AC3E}">
        <p14:creationId xmlns:p14="http://schemas.microsoft.com/office/powerpoint/2010/main" xmlns="" val="8685103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dirty="0" smtClean="0"/>
              <a:t>Private vs. Public banks </a:t>
            </a:r>
            <a:endParaRPr lang="en-US" dirty="0"/>
          </a:p>
        </p:txBody>
      </p:sp>
      <p:sp>
        <p:nvSpPr>
          <p:cNvPr id="304" name="Shape 304"/>
          <p:cNvSpPr txBox="1"/>
          <p:nvPr/>
        </p:nvSpPr>
        <p:spPr>
          <a:xfrm>
            <a:off x="1522425" y="1282725"/>
            <a:ext cx="4494000" cy="53952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More opportunities for promotion as the company grows. </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These jobs tend to pay higher. </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More prestige, and the private sector is supposedly more efficient. </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Less bureaucracy</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They are focused more in how to increase their own profit</a:t>
            </a:r>
            <a:r>
              <a:rPr lang="en-US" sz="1800" dirty="0" smtClean="0">
                <a:solidFill>
                  <a:schemeClr val="dk1"/>
                </a:solidFill>
                <a:latin typeface="Calibri"/>
                <a:ea typeface="Calibri"/>
                <a:cs typeface="Calibri"/>
                <a:sym typeface="Calibri"/>
              </a:rPr>
              <a:t>, rather </a:t>
            </a:r>
            <a:r>
              <a:rPr lang="en-US" sz="1800" dirty="0">
                <a:solidFill>
                  <a:schemeClr val="dk1"/>
                </a:solidFill>
                <a:latin typeface="Calibri"/>
                <a:ea typeface="Calibri"/>
                <a:cs typeface="Calibri"/>
                <a:sym typeface="Calibri"/>
              </a:rPr>
              <a:t>than step up the country economy  </a:t>
            </a:r>
          </a:p>
        </p:txBody>
      </p:sp>
      <p:sp>
        <p:nvSpPr>
          <p:cNvPr id="305" name="Shape 305"/>
          <p:cNvSpPr txBox="1"/>
          <p:nvPr/>
        </p:nvSpPr>
        <p:spPr>
          <a:xfrm>
            <a:off x="7488275" y="2281000"/>
            <a:ext cx="4201800" cy="36165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306" name="Shape 306"/>
          <p:cNvSpPr txBox="1"/>
          <p:nvPr/>
        </p:nvSpPr>
        <p:spPr>
          <a:xfrm>
            <a:off x="6595175" y="1282725"/>
            <a:ext cx="5185500" cy="59985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It’s determines the growth of a whole economy rather than just an individual’s company.</a:t>
            </a:r>
          </a:p>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The jobs tends to pay  comparatively lesser than private banks,due to less expectation from an individual.</a:t>
            </a:r>
          </a:p>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Not all public sector banks are that much efficient. </a:t>
            </a:r>
          </a:p>
          <a:p>
            <a:pPr marL="457200" lvl="0" indent="-342900" rtl="0">
              <a:spcBef>
                <a:spcPts val="0"/>
              </a:spcBef>
              <a:buClr>
                <a:schemeClr val="dk1"/>
              </a:buClr>
              <a:buSzPct val="100000"/>
              <a:buFont typeface="Calibri"/>
              <a:buChar char="●"/>
            </a:pPr>
            <a:r>
              <a:rPr lang="en-US" sz="1800">
                <a:solidFill>
                  <a:schemeClr val="dk1"/>
                </a:solidFill>
                <a:latin typeface="Calibri"/>
                <a:ea typeface="Calibri"/>
                <a:cs typeface="Calibri"/>
                <a:sym typeface="Calibri"/>
              </a:rPr>
              <a:t>Comparatively more bureaucracy than Private sector bank </a:t>
            </a:r>
          </a:p>
          <a:p>
            <a:pPr marL="457200" lvl="0" indent="-342900" rtl="0">
              <a:spcBef>
                <a:spcPts val="0"/>
              </a:spcBef>
              <a:buClr>
                <a:schemeClr val="dk1"/>
              </a:buClr>
              <a:buSzPct val="100000"/>
              <a:buFont typeface="Calibri"/>
              <a:buChar char="●"/>
            </a:pPr>
            <a:r>
              <a:rPr lang="en-US" sz="1800">
                <a:solidFill>
                  <a:schemeClr val="dk1"/>
                </a:solidFill>
                <a:latin typeface="Calibri"/>
                <a:ea typeface="Calibri"/>
                <a:cs typeface="Calibri"/>
                <a:sym typeface="Calibri"/>
              </a:rPr>
              <a:t>The same opposite thing follows the public sector bank  </a:t>
            </a:r>
          </a:p>
        </p:txBody>
      </p:sp>
      <p:cxnSp>
        <p:nvCxnSpPr>
          <p:cNvPr id="307" name="Shape 307"/>
          <p:cNvCxnSpPr/>
          <p:nvPr/>
        </p:nvCxnSpPr>
        <p:spPr>
          <a:xfrm>
            <a:off x="6507375" y="2131725"/>
            <a:ext cx="0" cy="3884700"/>
          </a:xfrm>
          <a:prstGeom prst="straightConnector1">
            <a:avLst/>
          </a:prstGeom>
          <a:noFill/>
          <a:ln w="9525" cap="flat" cmpd="sng">
            <a:solidFill>
              <a:schemeClr val="dk2"/>
            </a:solidFill>
            <a:prstDash val="solid"/>
            <a:round/>
            <a:headEnd type="none" w="lg" len="lg"/>
            <a:tailEnd type="none" w="lg" len="lg"/>
          </a:ln>
        </p:spPr>
      </p:cxnSp>
    </p:spTree>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a:buClr>
                <a:schemeClr val="dk2"/>
              </a:buClr>
              <a:buSzPct val="30555"/>
            </a:pPr>
            <a:r>
              <a:rPr lang="en-US" dirty="0" smtClean="0"/>
              <a:t>Private vs. Public banks </a:t>
            </a:r>
            <a:endParaRPr lang="en-US" dirty="0"/>
          </a:p>
        </p:txBody>
      </p:sp>
      <p:sp>
        <p:nvSpPr>
          <p:cNvPr id="314" name="Shape 314"/>
          <p:cNvSpPr txBox="1"/>
          <p:nvPr/>
        </p:nvSpPr>
        <p:spPr>
          <a:xfrm>
            <a:off x="1522425" y="1391650"/>
            <a:ext cx="4494000" cy="53952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Processing charges are higher. </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Interest rates are higher(One Attraction for the customers).</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Technological advancement. </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Heavy prepayment charges</a:t>
            </a:r>
            <a:r>
              <a:rPr lang="en-US" sz="1800" dirty="0" smtClean="0">
                <a:solidFill>
                  <a:schemeClr val="dk1"/>
                </a:solidFill>
                <a:latin typeface="Calibri"/>
                <a:ea typeface="Calibri"/>
                <a:cs typeface="Calibri"/>
                <a:sym typeface="Calibri"/>
              </a:rPr>
              <a:t>, like </a:t>
            </a:r>
            <a:r>
              <a:rPr lang="en-US" sz="1800" dirty="0">
                <a:solidFill>
                  <a:schemeClr val="dk1"/>
                </a:solidFill>
                <a:latin typeface="Calibri"/>
                <a:ea typeface="Calibri"/>
                <a:cs typeface="Calibri"/>
                <a:sym typeface="Calibri"/>
              </a:rPr>
              <a:t>in loans </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Door to Door services have been provided by the private sector banks through their agents</a:t>
            </a:r>
            <a:r>
              <a:rPr lang="en-US" sz="1800" dirty="0" smtClean="0">
                <a:solidFill>
                  <a:schemeClr val="dk1"/>
                </a:solidFill>
                <a:latin typeface="Calibri"/>
                <a:ea typeface="Calibri"/>
                <a:cs typeface="Calibri"/>
                <a:sym typeface="Calibri"/>
              </a:rPr>
              <a:t>.</a:t>
            </a:r>
            <a:endParaRPr lang="en-US" sz="1800" dirty="0">
              <a:solidFill>
                <a:schemeClr val="dk1"/>
              </a:solidFill>
              <a:latin typeface="Calibri"/>
              <a:ea typeface="Calibri"/>
              <a:cs typeface="Calibri"/>
              <a:sym typeface="Calibri"/>
            </a:endParaRPr>
          </a:p>
        </p:txBody>
      </p:sp>
      <p:sp>
        <p:nvSpPr>
          <p:cNvPr id="315" name="Shape 315"/>
          <p:cNvSpPr txBox="1"/>
          <p:nvPr/>
        </p:nvSpPr>
        <p:spPr>
          <a:xfrm>
            <a:off x="7488275" y="2281000"/>
            <a:ext cx="4201800" cy="3616500"/>
          </a:xfrm>
          <a:prstGeom prst="rect">
            <a:avLst/>
          </a:prstGeom>
          <a:noFill/>
          <a:ln>
            <a:noFill/>
          </a:ln>
        </p:spPr>
        <p:txBody>
          <a:bodyPr lIns="91425" tIns="91425" rIns="91425" bIns="91425" anchor="t" anchorCtr="0">
            <a:noAutofit/>
          </a:bodyPr>
          <a:lstStyle/>
          <a:p>
            <a:pPr lvl="0" rtl="0">
              <a:spcBef>
                <a:spcPts val="0"/>
              </a:spcBef>
              <a:buNone/>
            </a:pPr>
            <a:endParaRPr/>
          </a:p>
        </p:txBody>
      </p:sp>
      <p:cxnSp>
        <p:nvCxnSpPr>
          <p:cNvPr id="316" name="Shape 316"/>
          <p:cNvCxnSpPr/>
          <p:nvPr/>
        </p:nvCxnSpPr>
        <p:spPr>
          <a:xfrm>
            <a:off x="6507375" y="2131725"/>
            <a:ext cx="0" cy="3884700"/>
          </a:xfrm>
          <a:prstGeom prst="straightConnector1">
            <a:avLst/>
          </a:prstGeom>
          <a:noFill/>
          <a:ln w="9525" cap="flat" cmpd="sng">
            <a:solidFill>
              <a:schemeClr val="dk2"/>
            </a:solidFill>
            <a:prstDash val="solid"/>
            <a:round/>
            <a:headEnd type="none" w="lg" len="lg"/>
            <a:tailEnd type="none" w="lg" len="lg"/>
          </a:ln>
        </p:spPr>
      </p:cxnSp>
      <p:sp>
        <p:nvSpPr>
          <p:cNvPr id="317" name="Shape 317"/>
          <p:cNvSpPr txBox="1"/>
          <p:nvPr/>
        </p:nvSpPr>
        <p:spPr>
          <a:xfrm>
            <a:off x="6580150" y="1274050"/>
            <a:ext cx="5185500" cy="59985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Processing charges are lesser. </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The profit is not that much due to that public sector bank always offer less interest rates(Not in all public sector banks).</a:t>
            </a:r>
          </a:p>
          <a:p>
            <a:pPr marL="457200" lvl="0" indent="-342900" rtl="0">
              <a:lnSpc>
                <a:spcPct val="90000"/>
              </a:lnSpc>
              <a:spcBef>
                <a:spcPts val="1800"/>
              </a:spcBef>
              <a:buClr>
                <a:schemeClr val="dk1"/>
              </a:buClr>
              <a:buSzPct val="100000"/>
              <a:buFont typeface="Calibri"/>
              <a:buChar char="●"/>
            </a:pPr>
            <a:r>
              <a:rPr lang="en-US" sz="1800" dirty="0">
                <a:solidFill>
                  <a:schemeClr val="dk1"/>
                </a:solidFill>
                <a:latin typeface="Calibri"/>
                <a:ea typeface="Calibri"/>
                <a:cs typeface="Calibri"/>
                <a:sym typeface="Calibri"/>
              </a:rPr>
              <a:t>Not all public sector banks are fortunate to have advanced technology. </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Comparatively lesser prepayment charges.</a:t>
            </a:r>
          </a:p>
          <a:p>
            <a:pPr marL="457200" lvl="0" indent="-342900" rtl="0">
              <a:spcBef>
                <a:spcPts val="0"/>
              </a:spcBef>
              <a:buClr>
                <a:schemeClr val="dk1"/>
              </a:buClr>
              <a:buSzPct val="100000"/>
              <a:buFont typeface="Calibri"/>
              <a:buChar char="●"/>
            </a:pPr>
            <a:r>
              <a:rPr lang="en-US" sz="1800" dirty="0">
                <a:solidFill>
                  <a:schemeClr val="dk1"/>
                </a:solidFill>
                <a:latin typeface="Calibri"/>
                <a:ea typeface="Calibri"/>
                <a:cs typeface="Calibri"/>
                <a:sym typeface="Calibri"/>
              </a:rPr>
              <a:t>It’s not that much efficient the private sector banks</a:t>
            </a:r>
            <a:r>
              <a:rPr lang="en-US" sz="1800" dirty="0" smtClean="0">
                <a:solidFill>
                  <a:schemeClr val="dk1"/>
                </a:solidFill>
                <a:latin typeface="Calibri"/>
                <a:ea typeface="Calibri"/>
                <a:cs typeface="Calibri"/>
                <a:sym typeface="Calibri"/>
              </a:rPr>
              <a:t>.</a:t>
            </a:r>
            <a:endParaRPr lang="en-US" sz="1800" dirty="0">
              <a:solidFill>
                <a:schemeClr val="dk1"/>
              </a:solidFill>
              <a:latin typeface="Calibri"/>
              <a:ea typeface="Calibri"/>
              <a:cs typeface="Calibri"/>
              <a:sym typeface="Calibri"/>
            </a:endParaRPr>
          </a:p>
        </p:txBody>
      </p:sp>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Group Members</a:t>
            </a:r>
          </a:p>
        </p:txBody>
      </p:sp>
      <p:sp>
        <p:nvSpPr>
          <p:cNvPr id="188" name="Shape 188"/>
          <p:cNvSpPr txBox="1">
            <a:spLocks noGrp="1"/>
          </p:cNvSpPr>
          <p:nvPr>
            <p:ph type="body" idx="1"/>
          </p:nvPr>
        </p:nvSpPr>
        <p:spPr>
          <a:xfrm>
            <a:off x="1522425" y="1981200"/>
            <a:ext cx="9829800" cy="4605900"/>
          </a:xfrm>
          <a:prstGeom prst="rect">
            <a:avLst/>
          </a:prstGeom>
          <a:noFill/>
          <a:ln>
            <a:noFill/>
          </a:ln>
        </p:spPr>
        <p:txBody>
          <a:bodyPr lIns="91425" tIns="45700" rIns="91425" bIns="45700" anchor="t" anchorCtr="0">
            <a:noAutofit/>
          </a:bodyPr>
          <a:lstStyle/>
          <a:p>
            <a:pPr marL="223838" marR="0" lvl="0" indent="-223838" algn="l" rtl="0">
              <a:lnSpc>
                <a:spcPct val="70000"/>
              </a:lnSpc>
              <a:spcBef>
                <a:spcPts val="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Maunil Vyas               1401007</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Deep Patel                  1401010	</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Shreyas Patel             1401025</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Jay Dangar                  1401043</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Pratham Solanki       1401049</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Ashutosh Kakadiya  1401075</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Deep Talati                 1401085</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Harsh Mehta              1401086</a:t>
            </a:r>
          </a:p>
          <a:p>
            <a:pPr marL="223838" marR="0" lvl="0" indent="-223838" algn="l" rtl="0">
              <a:lnSpc>
                <a:spcPct val="7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Kishan Raval              1401117</a:t>
            </a:r>
          </a:p>
          <a:p>
            <a:pPr marL="223838" marR="0" lvl="0" indent="-223838" algn="l" rtl="0">
              <a:lnSpc>
                <a:spcPct val="70000"/>
              </a:lnSpc>
              <a:spcBef>
                <a:spcPts val="1800"/>
              </a:spcBef>
              <a:buClr>
                <a:srgbClr val="979797"/>
              </a:buClr>
              <a:buSzPct val="80727"/>
              <a:buFont typeface="Arial"/>
              <a:buNone/>
            </a:pPr>
            <a:endParaRPr sz="222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Shape 323"/>
          <p:cNvSpPr txBox="1"/>
          <p:nvPr/>
        </p:nvSpPr>
        <p:spPr>
          <a:xfrm>
            <a:off x="1522425" y="705300"/>
            <a:ext cx="4494000" cy="53952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The same thing can be apply in services too,because the one who gives the bank more profit he or she will definitely get benefits from the bank.   </a:t>
            </a:r>
          </a:p>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They are more focusing on the profit due to that the rural area will not able to get the all services,and it lead to unbalanced growth.  </a:t>
            </a:r>
          </a:p>
          <a:p>
            <a:pPr lvl="0" rtl="0">
              <a:spcBef>
                <a:spcPts val="0"/>
              </a:spcBef>
              <a:buNone/>
            </a:pPr>
            <a:endParaRPr sz="1800">
              <a:solidFill>
                <a:schemeClr val="dk1"/>
              </a:solidFill>
              <a:latin typeface="Calibri"/>
              <a:ea typeface="Calibri"/>
              <a:cs typeface="Calibri"/>
              <a:sym typeface="Calibri"/>
            </a:endParaRPr>
          </a:p>
        </p:txBody>
      </p:sp>
      <p:sp>
        <p:nvSpPr>
          <p:cNvPr id="324" name="Shape 324"/>
          <p:cNvSpPr txBox="1"/>
          <p:nvPr/>
        </p:nvSpPr>
        <p:spPr>
          <a:xfrm>
            <a:off x="7488275" y="2281000"/>
            <a:ext cx="4201800" cy="3616500"/>
          </a:xfrm>
          <a:prstGeom prst="rect">
            <a:avLst/>
          </a:prstGeom>
          <a:noFill/>
          <a:ln>
            <a:noFill/>
          </a:ln>
        </p:spPr>
        <p:txBody>
          <a:bodyPr lIns="91425" tIns="91425" rIns="91425" bIns="91425" anchor="t" anchorCtr="0">
            <a:noAutofit/>
          </a:bodyPr>
          <a:lstStyle/>
          <a:p>
            <a:pPr lvl="0" rtl="0">
              <a:spcBef>
                <a:spcPts val="0"/>
              </a:spcBef>
              <a:buNone/>
            </a:pPr>
            <a:endParaRPr/>
          </a:p>
        </p:txBody>
      </p:sp>
      <p:sp>
        <p:nvSpPr>
          <p:cNvPr id="325" name="Shape 325"/>
          <p:cNvSpPr txBox="1"/>
          <p:nvPr/>
        </p:nvSpPr>
        <p:spPr>
          <a:xfrm>
            <a:off x="6424350" y="263700"/>
            <a:ext cx="5185500" cy="5998500"/>
          </a:xfrm>
          <a:prstGeom prst="rect">
            <a:avLst/>
          </a:prstGeom>
          <a:noFill/>
          <a:ln>
            <a:noFill/>
          </a:ln>
        </p:spPr>
        <p:txBody>
          <a:bodyPr lIns="91425" tIns="91425" rIns="91425" bIns="91425" anchor="ctr" anchorCtr="0">
            <a:noAutofit/>
          </a:bodyPr>
          <a:lstStyle/>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There are less chances for this kind situations.</a:t>
            </a:r>
          </a:p>
          <a:p>
            <a:pPr lvl="0" rtl="0">
              <a:lnSpc>
                <a:spcPct val="90000"/>
              </a:lnSpc>
              <a:spcBef>
                <a:spcPts val="1800"/>
              </a:spcBef>
              <a:buNone/>
            </a:pPr>
            <a:endParaRPr sz="1800">
              <a:solidFill>
                <a:schemeClr val="dk1"/>
              </a:solidFill>
              <a:latin typeface="Calibri"/>
              <a:ea typeface="Calibri"/>
              <a:cs typeface="Calibri"/>
              <a:sym typeface="Calibri"/>
            </a:endParaRPr>
          </a:p>
          <a:p>
            <a:pPr marL="457200" lvl="0" indent="-342900" rtl="0">
              <a:lnSpc>
                <a:spcPct val="90000"/>
              </a:lnSpc>
              <a:spcBef>
                <a:spcPts val="1800"/>
              </a:spcBef>
              <a:buClr>
                <a:schemeClr val="dk1"/>
              </a:buClr>
              <a:buSzPct val="100000"/>
              <a:buFont typeface="Calibri"/>
              <a:buChar char="●"/>
            </a:pPr>
            <a:r>
              <a:rPr lang="en-US" sz="1800">
                <a:solidFill>
                  <a:schemeClr val="dk1"/>
                </a:solidFill>
                <a:latin typeface="Calibri"/>
                <a:ea typeface="Calibri"/>
                <a:cs typeface="Calibri"/>
                <a:sym typeface="Calibri"/>
              </a:rPr>
              <a:t>They are try to minimize the gap of urban and rural area so this kind of situation won’t happen in public sector bank.</a:t>
            </a:r>
          </a:p>
          <a:p>
            <a:pPr lvl="0" rtl="0">
              <a:spcBef>
                <a:spcPts val="0"/>
              </a:spcBef>
              <a:buNone/>
            </a:pPr>
            <a:r>
              <a:rPr lang="en-US" sz="1800">
                <a:solidFill>
                  <a:schemeClr val="dk1"/>
                </a:solidFill>
                <a:latin typeface="Calibri"/>
                <a:ea typeface="Calibri"/>
                <a:cs typeface="Calibri"/>
                <a:sym typeface="Calibri"/>
              </a:rPr>
              <a:t> </a:t>
            </a:r>
          </a:p>
        </p:txBody>
      </p:sp>
      <p:cxnSp>
        <p:nvCxnSpPr>
          <p:cNvPr id="326" name="Shape 326"/>
          <p:cNvCxnSpPr/>
          <p:nvPr/>
        </p:nvCxnSpPr>
        <p:spPr>
          <a:xfrm>
            <a:off x="6507375" y="2131725"/>
            <a:ext cx="0" cy="3884700"/>
          </a:xfrm>
          <a:prstGeom prst="straightConnector1">
            <a:avLst/>
          </a:prstGeom>
          <a:noFill/>
          <a:ln w="9525" cap="flat" cmpd="sng">
            <a:solidFill>
              <a:schemeClr val="dk2"/>
            </a:solidFill>
            <a:prstDash val="solid"/>
            <a:round/>
            <a:headEnd type="none" w="lg" len="lg"/>
            <a:tailEnd type="none" w="lg" len="lg"/>
          </a:ln>
        </p:spPr>
      </p:cxnSp>
      <p:sp>
        <p:nvSpPr>
          <p:cNvPr id="327" name="Shape 327"/>
          <p:cNvSpPr txBox="1"/>
          <p:nvPr/>
        </p:nvSpPr>
        <p:spPr>
          <a:xfrm>
            <a:off x="1674075" y="0"/>
            <a:ext cx="11089800" cy="2401200"/>
          </a:xfrm>
          <a:prstGeom prst="rect">
            <a:avLst/>
          </a:prstGeom>
          <a:noFill/>
          <a:ln>
            <a:noFill/>
          </a:ln>
        </p:spPr>
        <p:txBody>
          <a:bodyPr lIns="91425" tIns="91425" rIns="91425" bIns="91425" anchor="ctr" anchorCtr="0">
            <a:noAutofit/>
          </a:bodyPr>
          <a:lstStyle/>
          <a:p>
            <a:pPr lvl="0" rtl="0">
              <a:lnSpc>
                <a:spcPct val="90000"/>
              </a:lnSpc>
              <a:spcBef>
                <a:spcPts val="0"/>
              </a:spcBef>
              <a:buNone/>
            </a:pPr>
            <a:r>
              <a:rPr lang="en-US" sz="3600" dirty="0" smtClean="0">
                <a:solidFill>
                  <a:schemeClr val="accent1"/>
                </a:solidFill>
                <a:latin typeface="Cambria"/>
                <a:ea typeface="Cambria"/>
                <a:cs typeface="Cambria"/>
                <a:sym typeface="Cambria"/>
              </a:rPr>
              <a:t>Private vs. Public banks </a:t>
            </a:r>
            <a:endParaRPr lang="en-US" sz="3600" dirty="0">
              <a:solidFill>
                <a:schemeClr val="accent1"/>
              </a:solidFill>
              <a:latin typeface="Cambria"/>
              <a:ea typeface="Cambria"/>
              <a:cs typeface="Cambria"/>
              <a:sym typeface="Cambria"/>
            </a:endParaRPr>
          </a:p>
        </p:txBody>
      </p:sp>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Shape 332"/>
          <p:cNvSpPr txBox="1">
            <a:spLocks noGrp="1"/>
          </p:cNvSpPr>
          <p:nvPr>
            <p:ph type="title"/>
          </p:nvPr>
        </p:nvSpPr>
        <p:spPr>
          <a:xfrm>
            <a:off x="1522412" y="685800"/>
            <a:ext cx="4114800" cy="1925637"/>
          </a:xfrm>
          <a:prstGeom prst="rect">
            <a:avLst/>
          </a:prstGeom>
          <a:noFill/>
          <a:ln>
            <a:noFill/>
          </a:ln>
        </p:spPr>
        <p:txBody>
          <a:bodyPr lIns="91425" tIns="45700" rIns="91425" bIns="45700" anchor="b" anchorCtr="0">
            <a:noAutofit/>
          </a:bodyPr>
          <a:lstStyle/>
          <a:p>
            <a:pPr marL="0" marR="0" lvl="0" indent="0" algn="l" rtl="0">
              <a:lnSpc>
                <a:spcPct val="80000"/>
              </a:lnSpc>
              <a:spcBef>
                <a:spcPts val="0"/>
              </a:spcBef>
              <a:buClr>
                <a:schemeClr val="accent1"/>
              </a:buClr>
              <a:buSzPct val="25000"/>
              <a:buFont typeface="Cambria"/>
              <a:buNone/>
            </a:pPr>
            <a:r>
              <a:rPr lang="en-US" sz="4000" b="0" i="0" u="none" strike="noStrike" cap="none" dirty="0">
                <a:solidFill>
                  <a:schemeClr val="accent1"/>
                </a:solidFill>
                <a:latin typeface="Cambria"/>
                <a:ea typeface="Cambria"/>
                <a:cs typeface="Cambria"/>
                <a:sym typeface="Cambria"/>
              </a:rPr>
              <a:t>General case study of </a:t>
            </a:r>
            <a:r>
              <a:rPr lang="en-US" sz="4000" b="0" i="0" u="none" strike="noStrike" cap="none" dirty="0" smtClean="0">
                <a:solidFill>
                  <a:schemeClr val="accent1"/>
                </a:solidFill>
                <a:latin typeface="Cambria"/>
                <a:ea typeface="Cambria"/>
                <a:cs typeface="Cambria"/>
                <a:sym typeface="Cambria"/>
              </a:rPr>
              <a:t>Loan offered</a:t>
            </a:r>
            <a:endParaRPr lang="en-US" sz="4000" b="0" i="0" u="none" strike="noStrike" cap="none" dirty="0">
              <a:solidFill>
                <a:schemeClr val="accent1"/>
              </a:solidFill>
              <a:latin typeface="Cambria"/>
              <a:ea typeface="Cambria"/>
              <a:cs typeface="Cambria"/>
              <a:sym typeface="Cambria"/>
            </a:endParaRPr>
          </a:p>
        </p:txBody>
      </p:sp>
      <p:sp>
        <p:nvSpPr>
          <p:cNvPr id="333" name="Shape 333"/>
          <p:cNvSpPr txBox="1">
            <a:spLocks noGrp="1"/>
          </p:cNvSpPr>
          <p:nvPr>
            <p:ph type="body" idx="2"/>
          </p:nvPr>
        </p:nvSpPr>
        <p:spPr>
          <a:xfrm>
            <a:off x="1522412" y="2895599"/>
            <a:ext cx="4114800" cy="1752600"/>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spcAft>
                <a:spcPts val="0"/>
              </a:spcAft>
              <a:buClr>
                <a:srgbClr val="979797"/>
              </a:buClr>
              <a:buSzPct val="25000"/>
              <a:buFont typeface="Arial"/>
              <a:buNone/>
            </a:pPr>
            <a:r>
              <a:rPr lang="en-US" sz="2400" b="0" i="0" u="none" strike="noStrike" cap="none">
                <a:solidFill>
                  <a:schemeClr val="dk1"/>
                </a:solidFill>
                <a:latin typeface="Arial"/>
                <a:ea typeface="Arial"/>
                <a:cs typeface="Arial"/>
                <a:sym typeface="Arial"/>
              </a:rPr>
              <a:t>How to decide from which bank you should take loan?</a:t>
            </a:r>
          </a:p>
          <a:p>
            <a:pPr marL="0" marR="0" lvl="0" indent="0" algn="l" rtl="0">
              <a:lnSpc>
                <a:spcPct val="90000"/>
              </a:lnSpc>
              <a:spcBef>
                <a:spcPts val="1800"/>
              </a:spcBef>
              <a:buClr>
                <a:srgbClr val="979797"/>
              </a:buClr>
              <a:buSzPct val="25000"/>
              <a:buFont typeface="Arial"/>
              <a:buNone/>
            </a:pPr>
            <a:r>
              <a:rPr lang="en-US" sz="2400" b="1" i="0" u="none" strike="noStrike" cap="none">
                <a:solidFill>
                  <a:schemeClr val="dk1"/>
                </a:solidFill>
                <a:latin typeface="Arial"/>
                <a:ea typeface="Arial"/>
                <a:cs typeface="Arial"/>
                <a:sym typeface="Arial"/>
              </a:rPr>
              <a:t>Private banks or public banks?</a:t>
            </a:r>
          </a:p>
        </p:txBody>
      </p:sp>
      <p:pic>
        <p:nvPicPr>
          <p:cNvPr id="334" name="Shape 334"/>
          <p:cNvPicPr preferRelativeResize="0"/>
          <p:nvPr/>
        </p:nvPicPr>
        <p:blipFill>
          <a:blip r:embed="rId3">
            <a:alphaModFix/>
          </a:blip>
          <a:stretch>
            <a:fillRect/>
          </a:stretch>
        </p:blipFill>
        <p:spPr>
          <a:xfrm>
            <a:off x="6516907" y="1209599"/>
            <a:ext cx="4548450" cy="5124599"/>
          </a:xfrm>
          <a:prstGeom prst="rect">
            <a:avLst/>
          </a:prstGeom>
          <a:noFill/>
          <a:ln>
            <a:noFill/>
          </a:ln>
        </p:spPr>
      </p:pic>
    </p:spTree>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Shape 340"/>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Processing Fees</a:t>
            </a:r>
          </a:p>
        </p:txBody>
      </p:sp>
      <p:sp>
        <p:nvSpPr>
          <p:cNvPr id="341" name="Shape 341"/>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lvl="0" indent="0" rtl="0">
              <a:spcBef>
                <a:spcPts val="0"/>
              </a:spcBef>
              <a:buSzPct val="80727"/>
            </a:pPr>
            <a:r>
              <a:rPr lang="en-US" sz="2220" dirty="0"/>
              <a:t>Most of private banks are dependent on their agents to get the </a:t>
            </a:r>
            <a:r>
              <a:rPr lang="en-US" sz="2220" dirty="0" smtClean="0"/>
              <a:t>Customers to </a:t>
            </a:r>
            <a:r>
              <a:rPr lang="en-US" sz="2220" dirty="0"/>
              <a:t>their doorstep</a:t>
            </a:r>
          </a:p>
          <a:p>
            <a:pPr lvl="0" indent="0" rtl="0">
              <a:spcBef>
                <a:spcPts val="0"/>
              </a:spcBef>
              <a:buSzPct val="80727"/>
            </a:pPr>
            <a:r>
              <a:rPr lang="en-US" sz="2220" dirty="0" smtClean="0"/>
              <a:t>Ways of </a:t>
            </a:r>
            <a:r>
              <a:rPr lang="en-US" sz="2220" dirty="0"/>
              <a:t>charging </a:t>
            </a:r>
            <a:r>
              <a:rPr lang="en-US" sz="2220" dirty="0" smtClean="0"/>
              <a:t>interests:-</a:t>
            </a:r>
          </a:p>
          <a:p>
            <a:pPr lvl="1" indent="0">
              <a:spcBef>
                <a:spcPts val="0"/>
              </a:spcBef>
              <a:buSzPct val="80727"/>
            </a:pPr>
            <a:endParaRPr lang="en-US" sz="1820" dirty="0" smtClean="0"/>
          </a:p>
          <a:p>
            <a:pPr lvl="1" indent="0">
              <a:spcBef>
                <a:spcPts val="0"/>
              </a:spcBef>
              <a:buSzPct val="80727"/>
            </a:pPr>
            <a:r>
              <a:rPr lang="en-US" sz="1820" dirty="0" smtClean="0"/>
              <a:t>Specific % </a:t>
            </a:r>
            <a:r>
              <a:rPr lang="en-US" sz="1820" dirty="0"/>
              <a:t>on total loan amount</a:t>
            </a:r>
          </a:p>
          <a:p>
            <a:pPr lvl="2" indent="0">
              <a:spcBef>
                <a:spcPts val="0"/>
              </a:spcBef>
              <a:buSzPct val="80727"/>
            </a:pPr>
            <a:endParaRPr lang="en-US" sz="1620" dirty="0" smtClean="0"/>
          </a:p>
          <a:p>
            <a:pPr lvl="2" indent="0">
              <a:spcBef>
                <a:spcPts val="0"/>
              </a:spcBef>
              <a:buSzPct val="80727"/>
            </a:pPr>
            <a:r>
              <a:rPr lang="en-US" sz="1620" dirty="0" smtClean="0"/>
              <a:t>Normally </a:t>
            </a:r>
            <a:r>
              <a:rPr lang="en-US" sz="1620" dirty="0"/>
              <a:t>private banks charge 0.5%-1% as processing fees of any loan </a:t>
            </a:r>
          </a:p>
          <a:p>
            <a:pPr lvl="2" indent="-28194">
              <a:spcBef>
                <a:spcPts val="0"/>
              </a:spcBef>
              <a:buSzPct val="100909"/>
            </a:pPr>
            <a:endParaRPr lang="en-US" sz="1620" dirty="0" smtClean="0"/>
          </a:p>
          <a:p>
            <a:pPr lvl="2" indent="-28194">
              <a:spcBef>
                <a:spcPts val="0"/>
              </a:spcBef>
              <a:buSzPct val="100909"/>
            </a:pPr>
            <a:r>
              <a:rPr lang="en-US" sz="1620" dirty="0" smtClean="0"/>
              <a:t>P</a:t>
            </a:r>
            <a:r>
              <a:rPr lang="en-US" dirty="0" smtClean="0"/>
              <a:t>ublic </a:t>
            </a:r>
            <a:r>
              <a:rPr lang="en-US" dirty="0"/>
              <a:t>sector are not aggressive in entertaining agents and hence have their processing fees generally low starts from 0.25% or fixed amount.</a:t>
            </a:r>
          </a:p>
          <a:p>
            <a:pPr lvl="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Shape 347"/>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240" b="0" i="0" u="none" strike="noStrike" cap="none">
                <a:solidFill>
                  <a:schemeClr val="accent1"/>
                </a:solidFill>
                <a:latin typeface="Cambria"/>
                <a:ea typeface="Cambria"/>
                <a:cs typeface="Cambria"/>
                <a:sym typeface="Cambria"/>
              </a:rPr>
              <a:t>Paper work, efficiency</a:t>
            </a:r>
            <a:r>
              <a:rPr lang="en-US" sz="3240"/>
              <a:t> </a:t>
            </a:r>
            <a:r>
              <a:rPr lang="en-US" sz="3240" b="0" i="0" u="none" strike="noStrike" cap="none">
                <a:solidFill>
                  <a:schemeClr val="accent1"/>
                </a:solidFill>
                <a:latin typeface="Cambria"/>
                <a:ea typeface="Cambria"/>
                <a:cs typeface="Cambria"/>
                <a:sym typeface="Cambria"/>
              </a:rPr>
              <a:t>and turnaround time</a:t>
            </a:r>
          </a:p>
        </p:txBody>
      </p:sp>
      <p:sp>
        <p:nvSpPr>
          <p:cNvPr id="348" name="Shape 348"/>
          <p:cNvSpPr txBox="1">
            <a:spLocks noGrp="1"/>
          </p:cNvSpPr>
          <p:nvPr>
            <p:ph type="body" idx="1"/>
          </p:nvPr>
        </p:nvSpPr>
        <p:spPr>
          <a:xfrm>
            <a:off x="6916896" y="2185358"/>
            <a:ext cx="4870355" cy="3909327"/>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They are NOT bother</a:t>
            </a:r>
            <a:r>
              <a:rPr lang="en-US"/>
              <a:t> </a:t>
            </a:r>
            <a:r>
              <a:rPr lang="en-US" sz="2400" b="0" i="0" u="none" strike="noStrike" cap="none">
                <a:solidFill>
                  <a:schemeClr val="dk1"/>
                </a:solidFill>
                <a:latin typeface="Cambria"/>
                <a:ea typeface="Cambria"/>
                <a:cs typeface="Cambria"/>
                <a:sym typeface="Cambria"/>
              </a:rPr>
              <a:t>about their performances most of the time. So, they move a bit slow but th</a:t>
            </a:r>
            <a:r>
              <a:rPr lang="en-US"/>
              <a:t>ey </a:t>
            </a:r>
            <a:r>
              <a:rPr lang="en-US" sz="2400" b="0" i="0" u="none" strike="noStrike" cap="none">
                <a:solidFill>
                  <a:schemeClr val="dk1"/>
                </a:solidFill>
                <a:latin typeface="Cambria"/>
                <a:ea typeface="Cambria"/>
                <a:cs typeface="Cambria"/>
                <a:sym typeface="Cambria"/>
              </a:rPr>
              <a:t>are steady in their process.</a:t>
            </a:r>
          </a:p>
          <a:p>
            <a:pPr marL="223838" marR="0" lvl="0" indent="-223838" algn="l" rtl="0">
              <a:lnSpc>
                <a:spcPct val="90000"/>
              </a:lnSpc>
              <a:spcBef>
                <a:spcPts val="1800"/>
              </a:spcBef>
              <a:buClr>
                <a:srgbClr val="979797"/>
              </a:buClr>
              <a:buSzPct val="80000"/>
              <a:buFont typeface="Arial"/>
              <a:buNone/>
            </a:pPr>
            <a:endParaRPr sz="2400" b="0" i="0" u="none" strike="noStrike" cap="none">
              <a:solidFill>
                <a:schemeClr val="dk1"/>
              </a:solidFill>
              <a:latin typeface="Cambria"/>
              <a:ea typeface="Cambria"/>
              <a:cs typeface="Cambria"/>
              <a:sym typeface="Cambria"/>
            </a:endParaRPr>
          </a:p>
        </p:txBody>
      </p:sp>
      <p:sp>
        <p:nvSpPr>
          <p:cNvPr id="349" name="Shape 349"/>
          <p:cNvSpPr txBox="1">
            <a:spLocks noGrp="1"/>
          </p:cNvSpPr>
          <p:nvPr>
            <p:ph type="body" idx="1"/>
          </p:nvPr>
        </p:nvSpPr>
        <p:spPr>
          <a:xfrm>
            <a:off x="1725283" y="2185358"/>
            <a:ext cx="4870355" cy="3909327"/>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Better management and faster processing times than their counterparts. Their DSA’s have strict sales target every month and hence move faster to improve their performances. </a:t>
            </a:r>
          </a:p>
        </p:txBody>
      </p:sp>
      <p:cxnSp>
        <p:nvCxnSpPr>
          <p:cNvPr id="350" name="Shape 350"/>
          <p:cNvCxnSpPr/>
          <p:nvPr/>
        </p:nvCxnSpPr>
        <p:spPr>
          <a:xfrm>
            <a:off x="6787875" y="2103675"/>
            <a:ext cx="0" cy="3604200"/>
          </a:xfrm>
          <a:prstGeom prst="straightConnector1">
            <a:avLst/>
          </a:prstGeom>
          <a:noFill/>
          <a:ln w="9525" cap="flat" cmpd="sng">
            <a:solidFill>
              <a:schemeClr val="dk2"/>
            </a:solidFill>
            <a:prstDash val="solid"/>
            <a:round/>
            <a:headEnd type="none" w="lg" len="lg"/>
            <a:tailEnd type="none" w="lg" len="lg"/>
          </a:ln>
        </p:spPr>
      </p:cxn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Shape 356"/>
          <p:cNvSpPr txBox="1">
            <a:spLocks noGrp="1"/>
          </p:cNvSpPr>
          <p:nvPr>
            <p:ph type="title"/>
          </p:nvPr>
        </p:nvSpPr>
        <p:spPr>
          <a:xfrm>
            <a:off x="1522412" y="381000"/>
            <a:ext cx="9829800" cy="1219200"/>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Interest rates fluctuation</a:t>
            </a:r>
          </a:p>
        </p:txBody>
      </p:sp>
      <p:sp>
        <p:nvSpPr>
          <p:cNvPr id="357" name="Shape 357"/>
          <p:cNvSpPr txBox="1">
            <a:spLocks noGrp="1"/>
          </p:cNvSpPr>
          <p:nvPr>
            <p:ph type="body" idx="1"/>
          </p:nvPr>
        </p:nvSpPr>
        <p:spPr>
          <a:xfrm>
            <a:off x="1522425" y="2185350"/>
            <a:ext cx="10265100" cy="4544400"/>
          </a:xfrm>
          <a:prstGeom prst="rect">
            <a:avLst/>
          </a:prstGeom>
          <a:noFill/>
          <a:ln>
            <a:noFill/>
          </a:ln>
        </p:spPr>
        <p:txBody>
          <a:bodyPr lIns="91425" tIns="45700" rIns="91425" bIns="45700" anchor="t" anchorCtr="0">
            <a:noAutofit/>
          </a:bodyPr>
          <a:lstStyle/>
          <a:p>
            <a:pPr marL="223837" marR="0" lvl="0" indent="-223837" algn="l" rtl="0">
              <a:lnSpc>
                <a:spcPct val="90000"/>
              </a:lnSpc>
              <a:spcBef>
                <a:spcPts val="0"/>
              </a:spcBef>
              <a:spcAft>
                <a:spcPts val="0"/>
              </a:spcAft>
              <a:buClr>
                <a:srgbClr val="979797"/>
              </a:buClr>
              <a:buSzPct val="80000"/>
              <a:buFont typeface="Arial"/>
              <a:buChar char="•"/>
            </a:pPr>
            <a:r>
              <a:rPr lang="en-US"/>
              <a:t>Interest rate increases in private banks as soon as RBI increases its REPO rate, but do not decrease with same speed when the REPO rate decreased at least for the existing loan customers. </a:t>
            </a:r>
          </a:p>
          <a:p>
            <a:pPr marL="223837" marR="0" lvl="0" indent="-223837" algn="l" rtl="0">
              <a:lnSpc>
                <a:spcPct val="90000"/>
              </a:lnSpc>
              <a:spcBef>
                <a:spcPts val="0"/>
              </a:spcBef>
              <a:spcAft>
                <a:spcPts val="0"/>
              </a:spcAft>
              <a:buClr>
                <a:srgbClr val="979797"/>
              </a:buClr>
              <a:buSzPct val="80000"/>
              <a:buFont typeface="Arial"/>
              <a:buChar char="•"/>
            </a:pPr>
            <a:r>
              <a:rPr lang="en-US"/>
              <a:t>But this is not the case in public sector banks.They provides same interest rate policy for all the customers. </a:t>
            </a:r>
          </a:p>
          <a:p>
            <a:pPr marL="223837" marR="0" lvl="0" indent="-223837" algn="l" rtl="0">
              <a:lnSpc>
                <a:spcPct val="90000"/>
              </a:lnSpc>
              <a:spcBef>
                <a:spcPts val="0"/>
              </a:spcBef>
              <a:spcAft>
                <a:spcPts val="0"/>
              </a:spcAft>
              <a:buClr>
                <a:srgbClr val="979797"/>
              </a:buClr>
              <a:buSzPct val="80000"/>
              <a:buFont typeface="Arial"/>
              <a:buChar char="•"/>
            </a:pPr>
            <a:r>
              <a:rPr lang="en-US"/>
              <a:t>As competition increased rapidly, private sector banks also started floating type interest rates for all the customers.</a:t>
            </a:r>
          </a:p>
          <a:p>
            <a:pPr marL="0" marR="0" lvl="0" indent="0" algn="l" rtl="0">
              <a:lnSpc>
                <a:spcPct val="90000"/>
              </a:lnSpc>
              <a:spcBef>
                <a:spcPts val="0"/>
              </a:spcBef>
              <a:spcAft>
                <a:spcPts val="0"/>
              </a:spcAft>
              <a:buNone/>
            </a:pPr>
            <a:endParaRPr/>
          </a:p>
          <a:p>
            <a:pPr marL="0" marR="0" lvl="0" indent="0" algn="l" rtl="0">
              <a:lnSpc>
                <a:spcPct val="90000"/>
              </a:lnSpc>
              <a:spcBef>
                <a:spcPts val="0"/>
              </a:spcBef>
              <a:spcAft>
                <a:spcPts val="0"/>
              </a:spcAft>
              <a:buNone/>
            </a:pPr>
            <a:r>
              <a:rPr lang="en-US" b="1"/>
              <a:t>But in general interest rate is lesser in public sector bank than private sector bank.</a:t>
            </a: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Shape 363"/>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Prepayment charges</a:t>
            </a:r>
          </a:p>
        </p:txBody>
      </p:sp>
      <p:sp>
        <p:nvSpPr>
          <p:cNvPr id="364" name="Shape 364"/>
          <p:cNvSpPr txBox="1">
            <a:spLocks noGrp="1"/>
          </p:cNvSpPr>
          <p:nvPr>
            <p:ph type="body" idx="1"/>
          </p:nvPr>
        </p:nvSpPr>
        <p:spPr>
          <a:xfrm>
            <a:off x="1290637" y="1925638"/>
            <a:ext cx="5514300" cy="4691100"/>
          </a:xfrm>
          <a:prstGeom prst="rect">
            <a:avLst/>
          </a:prstGeom>
          <a:noFill/>
          <a:ln>
            <a:noFill/>
          </a:ln>
        </p:spPr>
        <p:txBody>
          <a:bodyPr lIns="91425" tIns="45700" rIns="91425" bIns="45700" anchor="t" anchorCtr="0">
            <a:noAutofit/>
          </a:bodyPr>
          <a:lstStyle/>
          <a:p>
            <a:pPr marL="223837" marR="0" lvl="0" indent="-223837" algn="l" rtl="0">
              <a:lnSpc>
                <a:spcPct val="70000"/>
              </a:lnSpc>
              <a:spcBef>
                <a:spcPts val="1800"/>
              </a:spcBef>
              <a:spcAft>
                <a:spcPts val="0"/>
              </a:spcAft>
              <a:buClr>
                <a:srgbClr val="979797"/>
              </a:buClr>
              <a:buSzPct val="79333"/>
              <a:buFont typeface="Arial"/>
              <a:buChar char="•"/>
            </a:pPr>
            <a:r>
              <a:rPr lang="en-US" sz="2380"/>
              <a:t>Private sector banks </a:t>
            </a:r>
            <a:r>
              <a:rPr lang="en-US" sz="2380" b="0" i="0" u="none" strike="noStrike" cap="none">
                <a:solidFill>
                  <a:schemeClr val="dk1"/>
                </a:solidFill>
                <a:latin typeface="Cambria"/>
                <a:ea typeface="Cambria"/>
                <a:cs typeface="Cambria"/>
                <a:sym typeface="Cambria"/>
              </a:rPr>
              <a:t>generally charge you 2% of the OUTSTANDING loan.</a:t>
            </a:r>
          </a:p>
          <a:p>
            <a:pPr marL="223837" marR="0" lvl="0" indent="-223837" algn="l" rtl="0">
              <a:lnSpc>
                <a:spcPct val="70000"/>
              </a:lnSpc>
              <a:spcBef>
                <a:spcPts val="1800"/>
              </a:spcBef>
              <a:buClr>
                <a:srgbClr val="979797"/>
              </a:buClr>
              <a:buSzPct val="79333"/>
              <a:buFont typeface="Arial"/>
              <a:buChar char="•"/>
            </a:pPr>
            <a:r>
              <a:rPr lang="en-US" sz="2380"/>
              <a:t>I</a:t>
            </a:r>
            <a:r>
              <a:rPr lang="en-US" sz="2380" b="0" i="0" u="none" strike="noStrike" cap="none">
                <a:solidFill>
                  <a:schemeClr val="dk1"/>
                </a:solidFill>
                <a:latin typeface="Cambria"/>
                <a:ea typeface="Cambria"/>
                <a:cs typeface="Cambria"/>
                <a:sym typeface="Cambria"/>
              </a:rPr>
              <a:t>f you have an outstanding loan of 10 lakhs and you are making a prepayment of 2 lakhs, you need to pay them 2% of 8 lakhs as prepayment charges!! That’s a whopping Rs. 16,000 penalty to reduce your loan by 2 lakhs.</a:t>
            </a:r>
            <a:r>
              <a:rPr lang="en-US" sz="2040" b="0" i="0" u="none" strike="noStrike" cap="none">
                <a:solidFill>
                  <a:schemeClr val="dk1"/>
                </a:solidFill>
                <a:latin typeface="Cambria"/>
                <a:ea typeface="Cambria"/>
                <a:cs typeface="Cambria"/>
                <a:sym typeface="Cambria"/>
              </a:rPr>
              <a:t> </a:t>
            </a:r>
          </a:p>
        </p:txBody>
      </p:sp>
      <p:sp>
        <p:nvSpPr>
          <p:cNvPr id="365" name="Shape 365"/>
          <p:cNvSpPr txBox="1">
            <a:spLocks noGrp="1"/>
          </p:cNvSpPr>
          <p:nvPr>
            <p:ph type="body" idx="1"/>
          </p:nvPr>
        </p:nvSpPr>
        <p:spPr>
          <a:xfrm>
            <a:off x="6811963" y="1941513"/>
            <a:ext cx="5097000" cy="4326900"/>
          </a:xfrm>
          <a:prstGeom prst="rect">
            <a:avLst/>
          </a:prstGeom>
          <a:noFill/>
          <a:ln>
            <a:noFill/>
          </a:ln>
        </p:spPr>
        <p:txBody>
          <a:bodyPr lIns="91425" tIns="45700" rIns="91425" bIns="45700" anchor="t" anchorCtr="0">
            <a:noAutofit/>
          </a:bodyPr>
          <a:lstStyle/>
          <a:p>
            <a:pPr marL="223837" marR="0" lvl="0" indent="-223837"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Public sector banks do NOT charge you a penny to prepay (read their terms and conditions). So, they score a plus point for </a:t>
            </a:r>
            <a:r>
              <a:rPr lang="en-US"/>
              <a:t>the customer </a:t>
            </a:r>
            <a:r>
              <a:rPr lang="en-US" sz="2400" b="0" i="0" u="none" strike="noStrike" cap="none">
                <a:solidFill>
                  <a:schemeClr val="dk1"/>
                </a:solidFill>
                <a:latin typeface="Cambria"/>
                <a:ea typeface="Cambria"/>
                <a:cs typeface="Cambria"/>
                <a:sym typeface="Cambria"/>
              </a:rPr>
              <a:t>here.</a:t>
            </a:r>
          </a:p>
          <a:p>
            <a:pPr marL="0" marR="0" lvl="0" indent="0" algn="l" rtl="0">
              <a:lnSpc>
                <a:spcPct val="90000"/>
              </a:lnSpc>
              <a:spcBef>
                <a:spcPts val="1800"/>
              </a:spcBef>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p:txBody>
      </p:sp>
      <p:cxnSp>
        <p:nvCxnSpPr>
          <p:cNvPr id="366" name="Shape 366"/>
          <p:cNvCxnSpPr/>
          <p:nvPr/>
        </p:nvCxnSpPr>
        <p:spPr>
          <a:xfrm>
            <a:off x="6829950" y="1935375"/>
            <a:ext cx="28200" cy="4431900"/>
          </a:xfrm>
          <a:prstGeom prst="straightConnector1">
            <a:avLst/>
          </a:prstGeom>
          <a:noFill/>
          <a:ln w="9525" cap="flat" cmpd="sng">
            <a:solidFill>
              <a:schemeClr val="dk2"/>
            </a:solidFill>
            <a:prstDash val="solid"/>
            <a:round/>
            <a:headEnd type="none" w="lg" len="lg"/>
            <a:tailEnd type="none" w="lg" len="lg"/>
          </a:ln>
        </p:spPr>
      </p:cxn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Shape 372"/>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Prepayment Period</a:t>
            </a:r>
          </a:p>
        </p:txBody>
      </p:sp>
      <p:sp>
        <p:nvSpPr>
          <p:cNvPr id="373" name="Shape 373"/>
          <p:cNvSpPr txBox="1">
            <a:spLocks noGrp="1"/>
          </p:cNvSpPr>
          <p:nvPr>
            <p:ph type="body" idx="1"/>
          </p:nvPr>
        </p:nvSpPr>
        <p:spPr>
          <a:xfrm>
            <a:off x="6916896" y="2185358"/>
            <a:ext cx="4870355" cy="3909327"/>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a:t>In public bank also you can’t prepay any amount before completing 6 months, so one can easily say that the prepayment period is fixed for all public sector banks.</a:t>
            </a:r>
          </a:p>
          <a:p>
            <a:pPr marL="0" marR="0" lvl="0" indent="0" algn="l" rtl="0">
              <a:lnSpc>
                <a:spcPct val="90000"/>
              </a:lnSpc>
              <a:spcBef>
                <a:spcPts val="1800"/>
              </a:spcBef>
              <a:buNone/>
            </a:pPr>
            <a:r>
              <a:rPr lang="en-US" sz="2400" b="0" i="0" u="none" strike="noStrike" cap="none">
                <a:solidFill>
                  <a:schemeClr val="dk1"/>
                </a:solidFill>
                <a:latin typeface="Cambria"/>
                <a:ea typeface="Cambria"/>
                <a:cs typeface="Cambria"/>
                <a:sym typeface="Cambria"/>
              </a:rPr>
              <a:t/>
            </a:r>
            <a:br>
              <a:rPr lang="en-US" sz="2400" b="0" i="0" u="none" strike="noStrike" cap="none">
                <a:solidFill>
                  <a:schemeClr val="dk1"/>
                </a:solidFill>
                <a:latin typeface="Cambria"/>
                <a:ea typeface="Cambria"/>
                <a:cs typeface="Cambria"/>
                <a:sym typeface="Cambria"/>
              </a:rPr>
            </a:br>
            <a:endParaRPr lang="en-US" sz="2400" b="0" i="0" u="none" strike="noStrike" cap="none">
              <a:solidFill>
                <a:schemeClr val="dk1"/>
              </a:solidFill>
              <a:latin typeface="Cambria"/>
              <a:ea typeface="Cambria"/>
              <a:cs typeface="Cambria"/>
              <a:sym typeface="Cambria"/>
            </a:endParaRPr>
          </a:p>
        </p:txBody>
      </p:sp>
      <p:sp>
        <p:nvSpPr>
          <p:cNvPr id="374" name="Shape 374"/>
          <p:cNvSpPr txBox="1">
            <a:spLocks noGrp="1"/>
          </p:cNvSpPr>
          <p:nvPr>
            <p:ph type="body" idx="1"/>
          </p:nvPr>
        </p:nvSpPr>
        <p:spPr>
          <a:xfrm>
            <a:off x="1725283" y="2185358"/>
            <a:ext cx="4870500" cy="3909300"/>
          </a:xfrm>
          <a:prstGeom prst="rect">
            <a:avLst/>
          </a:prstGeom>
          <a:noFill/>
          <a:ln>
            <a:noFill/>
          </a:ln>
        </p:spPr>
        <p:txBody>
          <a:bodyPr lIns="91425" tIns="45700" rIns="91425" bIns="45700" anchor="t" anchorCtr="0">
            <a:noAutofit/>
          </a:bodyPr>
          <a:lstStyle/>
          <a:p>
            <a:pPr marL="223837" marR="0" lvl="0" indent="-223837"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Normally, they put up a clause that you cannot prepay </a:t>
            </a:r>
            <a:r>
              <a:rPr lang="en-US"/>
              <a:t>any </a:t>
            </a:r>
            <a:r>
              <a:rPr lang="en-US" sz="2400" b="0" i="0" u="none" strike="noStrike" cap="none">
                <a:solidFill>
                  <a:schemeClr val="dk1"/>
                </a:solidFill>
                <a:latin typeface="Cambria"/>
                <a:ea typeface="Cambria"/>
                <a:cs typeface="Cambria"/>
                <a:sym typeface="Cambria"/>
              </a:rPr>
              <a:t>amount before completing 180 day (6 months) of your loan.</a:t>
            </a:r>
          </a:p>
          <a:p>
            <a:pPr marL="223837" lvl="0" rtl="0">
              <a:spcBef>
                <a:spcPts val="0"/>
              </a:spcBef>
            </a:pPr>
            <a:r>
              <a:rPr lang="en-US"/>
              <a:t>This period differ from private bank to private bank.</a:t>
            </a:r>
          </a:p>
          <a:p>
            <a:pPr marL="0" marR="0" lvl="0" indent="0" algn="l" rtl="0">
              <a:lnSpc>
                <a:spcPct val="90000"/>
              </a:lnSpc>
              <a:spcBef>
                <a:spcPts val="1800"/>
              </a:spcBef>
              <a:buClr>
                <a:srgbClr val="979797"/>
              </a:buClr>
              <a:buSzPct val="25000"/>
              <a:buFont typeface="Arial"/>
              <a:buNone/>
            </a:pPr>
            <a:r>
              <a:rPr lang="en-US" sz="2400" b="0" i="0" u="none" strike="noStrike" cap="none">
                <a:solidFill>
                  <a:schemeClr val="dk1"/>
                </a:solidFill>
                <a:latin typeface="Cambria"/>
                <a:ea typeface="Cambria"/>
                <a:cs typeface="Cambria"/>
                <a:sym typeface="Cambria"/>
              </a:rPr>
              <a:t> </a:t>
            </a:r>
          </a:p>
        </p:txBody>
      </p:sp>
      <p:cxnSp>
        <p:nvCxnSpPr>
          <p:cNvPr id="375" name="Shape 375"/>
          <p:cNvCxnSpPr/>
          <p:nvPr/>
        </p:nvCxnSpPr>
        <p:spPr>
          <a:xfrm>
            <a:off x="6689700" y="2061600"/>
            <a:ext cx="0" cy="3450000"/>
          </a:xfrm>
          <a:prstGeom prst="straightConnector1">
            <a:avLst/>
          </a:prstGeom>
          <a:noFill/>
          <a:ln w="9525" cap="flat" cmpd="sng">
            <a:solidFill>
              <a:schemeClr val="dk2"/>
            </a:solidFill>
            <a:prstDash val="solid"/>
            <a:round/>
            <a:headEnd type="none" w="lg" len="lg"/>
            <a:tailEnd type="none" w="lg" len="lg"/>
          </a:ln>
        </p:spPr>
      </p:cxn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Shape 381"/>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Pre­payment Amount</a:t>
            </a:r>
          </a:p>
        </p:txBody>
      </p:sp>
      <p:sp>
        <p:nvSpPr>
          <p:cNvPr id="382" name="Shape 382"/>
          <p:cNvSpPr txBox="1">
            <a:spLocks noGrp="1"/>
          </p:cNvSpPr>
          <p:nvPr>
            <p:ph type="body" idx="1"/>
          </p:nvPr>
        </p:nvSpPr>
        <p:spPr>
          <a:xfrm>
            <a:off x="6916900" y="2185350"/>
            <a:ext cx="4870500" cy="3439200"/>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Again, no such clause here. </a:t>
            </a:r>
            <a:r>
              <a:rPr lang="en-US"/>
              <a:t>customer </a:t>
            </a:r>
            <a:r>
              <a:rPr lang="en-US" sz="2400" b="0" i="0" u="none" strike="noStrike" cap="none">
                <a:solidFill>
                  <a:schemeClr val="dk1"/>
                </a:solidFill>
                <a:latin typeface="Cambria"/>
                <a:ea typeface="Cambria"/>
                <a:cs typeface="Cambria"/>
                <a:sym typeface="Cambria"/>
              </a:rPr>
              <a:t>can pre­pay any amount which </a:t>
            </a:r>
            <a:r>
              <a:rPr lang="en-US"/>
              <a:t>he or she </a:t>
            </a:r>
            <a:r>
              <a:rPr lang="en-US" sz="2400" b="0" i="0" u="none" strike="noStrike" cap="none">
                <a:solidFill>
                  <a:schemeClr val="dk1"/>
                </a:solidFill>
                <a:latin typeface="Cambria"/>
                <a:ea typeface="Cambria"/>
                <a:cs typeface="Cambria"/>
                <a:sym typeface="Cambria"/>
              </a:rPr>
              <a:t>like.</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This is helpful if </a:t>
            </a:r>
            <a:r>
              <a:rPr lang="en-US"/>
              <a:t>customer has </a:t>
            </a:r>
            <a:r>
              <a:rPr lang="en-US" sz="2400" b="0" i="0" u="none" strike="noStrike" cap="none">
                <a:solidFill>
                  <a:schemeClr val="dk1"/>
                </a:solidFill>
                <a:latin typeface="Cambria"/>
                <a:ea typeface="Cambria"/>
                <a:cs typeface="Cambria"/>
                <a:sym typeface="Cambria"/>
              </a:rPr>
              <a:t>some lump sum amount from some other sources of income and he o</a:t>
            </a:r>
            <a:r>
              <a:rPr lang="en-US"/>
              <a:t>r she </a:t>
            </a:r>
            <a:r>
              <a:rPr lang="en-US" sz="2400" b="0" i="0" u="none" strike="noStrike" cap="none">
                <a:solidFill>
                  <a:schemeClr val="dk1"/>
                </a:solidFill>
                <a:latin typeface="Cambria"/>
                <a:ea typeface="Cambria"/>
                <a:cs typeface="Cambria"/>
                <a:sym typeface="Cambria"/>
              </a:rPr>
              <a:t>wants to reduce </a:t>
            </a:r>
            <a:r>
              <a:rPr lang="en-US"/>
              <a:t>his or her </a:t>
            </a:r>
            <a:r>
              <a:rPr lang="en-US" sz="2400" b="0" i="0" u="none" strike="noStrike" cap="none">
                <a:solidFill>
                  <a:schemeClr val="dk1"/>
                </a:solidFill>
                <a:latin typeface="Cambria"/>
                <a:ea typeface="Cambria"/>
                <a:cs typeface="Cambria"/>
                <a:sym typeface="Cambria"/>
              </a:rPr>
              <a:t>loan.</a:t>
            </a:r>
          </a:p>
          <a:p>
            <a:pPr marL="0" marR="0" lvl="0" indent="0" algn="l" rtl="0">
              <a:lnSpc>
                <a:spcPct val="90000"/>
              </a:lnSpc>
              <a:spcBef>
                <a:spcPts val="1800"/>
              </a:spcBef>
              <a:buClr>
                <a:srgbClr val="979797"/>
              </a:buClr>
              <a:buSzPct val="25000"/>
              <a:buFont typeface="Arial"/>
              <a:buNone/>
            </a:pPr>
            <a:r>
              <a:rPr lang="en-US" sz="2400" b="0" i="0" u="none" strike="noStrike" cap="none">
                <a:solidFill>
                  <a:schemeClr val="dk1"/>
                </a:solidFill>
                <a:latin typeface="Cambria"/>
                <a:ea typeface="Cambria"/>
                <a:cs typeface="Cambria"/>
                <a:sym typeface="Cambria"/>
              </a:rPr>
              <a:t/>
            </a:r>
            <a:br>
              <a:rPr lang="en-US" sz="2400" b="0" i="0" u="none" strike="noStrike" cap="none">
                <a:solidFill>
                  <a:schemeClr val="dk1"/>
                </a:solidFill>
                <a:latin typeface="Cambria"/>
                <a:ea typeface="Cambria"/>
                <a:cs typeface="Cambria"/>
                <a:sym typeface="Cambria"/>
              </a:rPr>
            </a:br>
            <a:endParaRPr lang="en-US" sz="2400" b="0" i="0" u="none" strike="noStrike" cap="none">
              <a:solidFill>
                <a:schemeClr val="dk1"/>
              </a:solidFill>
              <a:latin typeface="Cambria"/>
              <a:ea typeface="Cambria"/>
              <a:cs typeface="Cambria"/>
              <a:sym typeface="Cambria"/>
            </a:endParaRPr>
          </a:p>
        </p:txBody>
      </p:sp>
      <p:sp>
        <p:nvSpPr>
          <p:cNvPr id="383" name="Shape 383"/>
          <p:cNvSpPr txBox="1">
            <a:spLocks noGrp="1"/>
          </p:cNvSpPr>
          <p:nvPr>
            <p:ph type="body" idx="1"/>
          </p:nvPr>
        </p:nvSpPr>
        <p:spPr>
          <a:xfrm>
            <a:off x="1725275" y="2185350"/>
            <a:ext cx="4870500" cy="3439200"/>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They are too concerned about pre­payments as it is a loss of income. Generally, </a:t>
            </a:r>
            <a:r>
              <a:rPr lang="en-US"/>
              <a:t>a customer </a:t>
            </a:r>
            <a:r>
              <a:rPr lang="en-US" sz="2400" b="0" i="0" u="none" strike="noStrike" cap="none">
                <a:solidFill>
                  <a:schemeClr val="dk1"/>
                </a:solidFill>
                <a:latin typeface="Cambria"/>
                <a:ea typeface="Cambria"/>
                <a:cs typeface="Cambria"/>
                <a:sym typeface="Cambria"/>
              </a:rPr>
              <a:t>cannot pre­pay more than 25% of outstanding loan in a single year.</a:t>
            </a:r>
          </a:p>
          <a:p>
            <a:pPr marL="0" marR="0" lvl="0" indent="0" algn="l" rtl="0">
              <a:lnSpc>
                <a:spcPct val="90000"/>
              </a:lnSpc>
              <a:spcBef>
                <a:spcPts val="1800"/>
              </a:spcBef>
              <a:buClr>
                <a:srgbClr val="979797"/>
              </a:buClr>
              <a:buSzPct val="25000"/>
              <a:buFont typeface="Arial"/>
              <a:buNone/>
            </a:pPr>
            <a:r>
              <a:rPr lang="en-US" sz="2400" b="0" i="0" u="none" strike="noStrike" cap="none">
                <a:solidFill>
                  <a:schemeClr val="dk1"/>
                </a:solidFill>
                <a:latin typeface="Cambria"/>
                <a:ea typeface="Cambria"/>
                <a:cs typeface="Cambria"/>
                <a:sym typeface="Cambria"/>
              </a:rPr>
              <a:t> </a:t>
            </a:r>
          </a:p>
        </p:txBody>
      </p:sp>
      <p:cxnSp>
        <p:nvCxnSpPr>
          <p:cNvPr id="384" name="Shape 384"/>
          <p:cNvCxnSpPr/>
          <p:nvPr/>
        </p:nvCxnSpPr>
        <p:spPr>
          <a:xfrm>
            <a:off x="6858000" y="1907325"/>
            <a:ext cx="28500" cy="3439200"/>
          </a:xfrm>
          <a:prstGeom prst="straightConnector1">
            <a:avLst/>
          </a:prstGeom>
          <a:noFill/>
          <a:ln w="9525" cap="flat" cmpd="sng">
            <a:solidFill>
              <a:schemeClr val="dk2"/>
            </a:solidFill>
            <a:prstDash val="solid"/>
            <a:round/>
            <a:headEnd type="none" w="lg" len="lg"/>
            <a:tailEnd type="none" w="lg" len="lg"/>
          </a:ln>
        </p:spPr>
      </p:cxnSp>
      <p:sp>
        <p:nvSpPr>
          <p:cNvPr id="385" name="Shape 385"/>
          <p:cNvSpPr txBox="1"/>
          <p:nvPr/>
        </p:nvSpPr>
        <p:spPr>
          <a:xfrm>
            <a:off x="1903275" y="5660350"/>
            <a:ext cx="9068100" cy="898200"/>
          </a:xfrm>
          <a:prstGeom prst="rect">
            <a:avLst/>
          </a:prstGeom>
          <a:noFill/>
          <a:ln>
            <a:noFill/>
          </a:ln>
        </p:spPr>
        <p:txBody>
          <a:bodyPr lIns="91425" tIns="91425" rIns="91425" bIns="91425" anchor="t" anchorCtr="0">
            <a:noAutofit/>
          </a:bodyPr>
          <a:lstStyle/>
          <a:p>
            <a:pPr lvl="0" rtl="0">
              <a:spcBef>
                <a:spcPts val="0"/>
              </a:spcBef>
              <a:buNone/>
            </a:pPr>
            <a:r>
              <a:rPr lang="en-US" sz="2400" b="1">
                <a:latin typeface="Cambria"/>
                <a:ea typeface="Cambria"/>
                <a:cs typeface="Cambria"/>
                <a:sym typeface="Cambria"/>
              </a:rPr>
              <a:t>But now because of competition private bank removes prepay amount limitation.</a:t>
            </a:r>
            <a:r>
              <a:rPr lang="en-US" sz="2400">
                <a:latin typeface="Cambria"/>
                <a:ea typeface="Cambria"/>
                <a:cs typeface="Cambria"/>
                <a:sym typeface="Cambria"/>
              </a:rPr>
              <a:t> </a:t>
            </a:r>
          </a:p>
        </p:txBody>
      </p: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Conclusion</a:t>
            </a:r>
          </a:p>
        </p:txBody>
      </p:sp>
      <p:sp>
        <p:nvSpPr>
          <p:cNvPr id="392" name="Shape 392"/>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After all, a loan is a product that the bank is selling to its customer i.e. you. They need to make profit out of it else, it does not make any sense to do business for them!</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But as a customer, you should try to buy a product whose cost is as low as possible in both short and long term manner. So, make a wise decision considering the above facts.</a:t>
            </a:r>
          </a:p>
          <a:p>
            <a:pPr marL="223838" marR="0" lvl="0" indent="-223838" algn="l" rtl="0">
              <a:lnSpc>
                <a:spcPct val="90000"/>
              </a:lnSpc>
              <a:spcBef>
                <a:spcPts val="1800"/>
              </a:spcBef>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It</a:t>
            </a:r>
            <a:r>
              <a:rPr lang="en-US"/>
              <a:t> is </a:t>
            </a:r>
            <a:r>
              <a:rPr lang="en-US" sz="2400" b="0" i="0" u="none" strike="noStrike" cap="none">
                <a:solidFill>
                  <a:schemeClr val="dk1"/>
                </a:solidFill>
                <a:latin typeface="Cambria"/>
                <a:ea typeface="Cambria"/>
                <a:cs typeface="Cambria"/>
                <a:sym typeface="Cambria"/>
              </a:rPr>
              <a:t>differ from a customer to customer from where he/she wants to buy a product.</a:t>
            </a: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Shape 398"/>
          <p:cNvSpPr txBox="1">
            <a:spLocks noGrp="1"/>
          </p:cNvSpPr>
          <p:nvPr>
            <p:ph type="ctrTitle"/>
          </p:nvPr>
        </p:nvSpPr>
        <p:spPr>
          <a:xfrm>
            <a:off x="1520824" y="1600200"/>
            <a:ext cx="5945100" cy="3048000"/>
          </a:xfrm>
          <a:prstGeom prst="rect">
            <a:avLst/>
          </a:prstGeom>
        </p:spPr>
        <p:txBody>
          <a:bodyPr lIns="91425" tIns="91425" rIns="91425" bIns="91425" anchor="b" anchorCtr="0">
            <a:noAutofit/>
          </a:bodyPr>
          <a:lstStyle/>
          <a:p>
            <a:pPr lvl="0">
              <a:spcBef>
                <a:spcPts val="0"/>
              </a:spcBef>
              <a:buNone/>
            </a:pPr>
            <a:r>
              <a:rPr lang="en-US">
                <a:solidFill>
                  <a:schemeClr val="accent1"/>
                </a:solidFill>
              </a:rPr>
              <a:t>Case Study On Saving account </a:t>
            </a:r>
          </a:p>
        </p:txBody>
      </p:sp>
      <p:sp>
        <p:nvSpPr>
          <p:cNvPr id="399" name="Shape 399"/>
          <p:cNvSpPr txBox="1">
            <a:spLocks noGrp="1"/>
          </p:cNvSpPr>
          <p:nvPr>
            <p:ph type="subTitle" idx="1"/>
          </p:nvPr>
        </p:nvSpPr>
        <p:spPr>
          <a:xfrm>
            <a:off x="1520825" y="4898571"/>
            <a:ext cx="5945100" cy="1270500"/>
          </a:xfrm>
          <a:prstGeom prst="rect">
            <a:avLst/>
          </a:prstGeom>
        </p:spPr>
        <p:txBody>
          <a:bodyPr lIns="91425" tIns="91425" rIns="91425" bIns="91425" anchor="t" anchorCtr="0">
            <a:noAutofit/>
          </a:bodyPr>
          <a:lstStyle/>
          <a:p>
            <a:pPr marL="223837" lvl="0" indent="-223837">
              <a:lnSpc>
                <a:spcPct val="80000"/>
              </a:lnSpc>
              <a:spcBef>
                <a:spcPts val="0"/>
              </a:spcBef>
              <a:buClr>
                <a:srgbClr val="FF0000"/>
              </a:buClr>
              <a:buSzPct val="80727"/>
              <a:buChar char="●"/>
            </a:pPr>
            <a:r>
              <a:rPr lang="en-US" sz="2220" b="1">
                <a:solidFill>
                  <a:srgbClr val="FF0000"/>
                </a:solidFill>
              </a:rPr>
              <a:t>Axis Bank  vs SBI</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p:nvPr/>
        </p:nvSpPr>
        <p:spPr>
          <a:xfrm>
            <a:off x="4494212" y="533400"/>
            <a:ext cx="9144000" cy="866970"/>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Times New Roman"/>
              <a:buNone/>
            </a:pPr>
            <a:r>
              <a:rPr lang="en-US" sz="3600" b="1" i="0" u="none" strike="noStrike" cap="none">
                <a:solidFill>
                  <a:schemeClr val="accent1"/>
                </a:solidFill>
                <a:latin typeface="Times New Roman"/>
                <a:ea typeface="Times New Roman"/>
                <a:cs typeface="Times New Roman"/>
                <a:sym typeface="Times New Roman"/>
              </a:rPr>
              <a:t>Introduction </a:t>
            </a:r>
          </a:p>
        </p:txBody>
      </p:sp>
      <p:sp>
        <p:nvSpPr>
          <p:cNvPr id="194" name="Shape 194"/>
          <p:cNvSpPr txBox="1"/>
          <p:nvPr/>
        </p:nvSpPr>
        <p:spPr>
          <a:xfrm>
            <a:off x="1446212" y="1752600"/>
            <a:ext cx="10304745" cy="3992670"/>
          </a:xfrm>
          <a:prstGeom prst="rect">
            <a:avLst/>
          </a:prstGeom>
          <a:noFill/>
          <a:ln>
            <a:noFill/>
          </a:ln>
        </p:spPr>
        <p:txBody>
          <a:bodyPr lIns="91425" tIns="45700" rIns="91425" bIns="45700" anchor="t" anchorCtr="0">
            <a:noAutofit/>
          </a:bodyPr>
          <a:lstStyle/>
          <a:p>
            <a:pPr marL="457200" marR="0" lvl="0" indent="-355600" algn="l" rtl="0">
              <a:lnSpc>
                <a:spcPct val="90000"/>
              </a:lnSpc>
              <a:spcBef>
                <a:spcPts val="0"/>
              </a:spcBef>
              <a:spcAft>
                <a:spcPts val="0"/>
              </a:spcAft>
              <a:buClr>
                <a:schemeClr val="dk1"/>
              </a:buClr>
              <a:buSzPct val="100000"/>
              <a:buFont typeface="Cambria"/>
              <a:buChar char="●"/>
            </a:pPr>
            <a:r>
              <a:rPr lang="en-US" sz="2000" i="0" u="none" strike="noStrike" cap="none" dirty="0">
                <a:solidFill>
                  <a:schemeClr val="dk1"/>
                </a:solidFill>
                <a:latin typeface="Cambria"/>
                <a:ea typeface="Cambria"/>
                <a:cs typeface="Cambria"/>
                <a:sym typeface="Cambria"/>
              </a:rPr>
              <a:t>“A bank includes a body of persons, whether incorporated or not, who carry on the business of banking”</a:t>
            </a:r>
          </a:p>
          <a:p>
            <a:pPr marL="457200" marR="0" lvl="0" indent="-355600" algn="l" rtl="0">
              <a:lnSpc>
                <a:spcPct val="90000"/>
              </a:lnSpc>
              <a:spcBef>
                <a:spcPts val="0"/>
              </a:spcBef>
              <a:spcAft>
                <a:spcPts val="0"/>
              </a:spcAft>
              <a:buClr>
                <a:schemeClr val="dk1"/>
              </a:buClr>
              <a:buSzPct val="111111"/>
              <a:buFont typeface="Cambria"/>
              <a:buChar char="●"/>
            </a:pPr>
            <a:r>
              <a:rPr lang="en-US" sz="1800" b="1" dirty="0">
                <a:solidFill>
                  <a:schemeClr val="dk1"/>
                </a:solidFill>
                <a:latin typeface="Cambria"/>
                <a:ea typeface="Cambria"/>
                <a:cs typeface="Cambria"/>
                <a:sym typeface="Cambria"/>
              </a:rPr>
              <a:t>“</a:t>
            </a:r>
            <a:r>
              <a:rPr lang="en-US" sz="2000" dirty="0">
                <a:solidFill>
                  <a:schemeClr val="dk1"/>
                </a:solidFill>
                <a:latin typeface="Cambria"/>
                <a:ea typeface="Cambria"/>
                <a:cs typeface="Cambria"/>
                <a:sym typeface="Cambria"/>
              </a:rPr>
              <a:t>Bank is an institution, which deals in money and credit</a:t>
            </a:r>
            <a:r>
              <a:rPr lang="en-US" sz="1800" b="1" dirty="0">
                <a:solidFill>
                  <a:schemeClr val="dk1"/>
                </a:solidFill>
                <a:latin typeface="Cambria"/>
                <a:ea typeface="Cambria"/>
                <a:cs typeface="Cambria"/>
                <a:sym typeface="Cambria"/>
              </a:rPr>
              <a:t>”</a:t>
            </a:r>
          </a:p>
          <a:p>
            <a:pPr lvl="0" algn="just" rtl="0">
              <a:lnSpc>
                <a:spcPct val="150000"/>
              </a:lnSpc>
              <a:spcBef>
                <a:spcPts val="1000"/>
              </a:spcBef>
              <a:buNone/>
            </a:pPr>
            <a:endParaRPr sz="2400" b="1">
              <a:solidFill>
                <a:schemeClr val="dk1"/>
              </a:solidFill>
              <a:latin typeface="Cambria"/>
              <a:ea typeface="Cambria"/>
              <a:cs typeface="Cambria"/>
              <a:sym typeface="Cambria"/>
            </a:endParaRPr>
          </a:p>
          <a:p>
            <a:pPr lvl="0" algn="just" rtl="0">
              <a:lnSpc>
                <a:spcPct val="150000"/>
              </a:lnSpc>
              <a:spcBef>
                <a:spcPts val="1000"/>
              </a:spcBef>
              <a:buNone/>
            </a:pPr>
            <a:r>
              <a:rPr lang="en-US" sz="2400" b="1" dirty="0">
                <a:solidFill>
                  <a:schemeClr val="dk1"/>
                </a:solidFill>
                <a:latin typeface="Cambria"/>
                <a:ea typeface="Cambria"/>
                <a:cs typeface="Cambria"/>
                <a:sym typeface="Cambria"/>
              </a:rPr>
              <a:t>Process of Profit</a:t>
            </a:r>
            <a:r>
              <a:rPr lang="en-US" sz="2400" dirty="0">
                <a:solidFill>
                  <a:schemeClr val="dk1"/>
                </a:solidFill>
                <a:latin typeface="Cambria"/>
                <a:ea typeface="Cambria"/>
                <a:cs typeface="Cambria"/>
                <a:sym typeface="Cambria"/>
              </a:rPr>
              <a:t>:</a:t>
            </a:r>
          </a:p>
          <a:p>
            <a:pPr marL="457200" lvl="0" indent="-355600" algn="just" rtl="0">
              <a:lnSpc>
                <a:spcPct val="150000"/>
              </a:lnSpc>
              <a:spcBef>
                <a:spcPts val="1000"/>
              </a:spcBef>
              <a:buClr>
                <a:schemeClr val="dk1"/>
              </a:buClr>
              <a:buSzPct val="100000"/>
              <a:buFont typeface="Cambria"/>
              <a:buChar char="●"/>
            </a:pPr>
            <a:r>
              <a:rPr lang="en-US" sz="2000" dirty="0" smtClean="0">
                <a:solidFill>
                  <a:schemeClr val="dk1"/>
                </a:solidFill>
                <a:latin typeface="Cambria"/>
                <a:ea typeface="Cambria"/>
                <a:cs typeface="Cambria"/>
                <a:sym typeface="Cambria"/>
              </a:rPr>
              <a:t>Takes back money higher </a:t>
            </a:r>
            <a:r>
              <a:rPr lang="en-US" sz="2000" dirty="0">
                <a:solidFill>
                  <a:schemeClr val="dk1"/>
                </a:solidFill>
                <a:latin typeface="Cambria"/>
                <a:ea typeface="Cambria"/>
                <a:cs typeface="Cambria"/>
                <a:sym typeface="Cambria"/>
              </a:rPr>
              <a:t>than the cost of the money they lend</a:t>
            </a:r>
          </a:p>
          <a:p>
            <a:pPr marL="457200" lvl="0" indent="-355600" algn="just" rtl="0">
              <a:lnSpc>
                <a:spcPct val="150000"/>
              </a:lnSpc>
              <a:spcBef>
                <a:spcPts val="1000"/>
              </a:spcBef>
              <a:buClr>
                <a:schemeClr val="dk1"/>
              </a:buClr>
              <a:buSzPct val="100000"/>
              <a:buFont typeface="Cambria"/>
              <a:buChar char="●"/>
            </a:pPr>
            <a:r>
              <a:rPr lang="en-US" sz="2000" dirty="0">
                <a:solidFill>
                  <a:schemeClr val="dk1"/>
                </a:solidFill>
                <a:latin typeface="Cambria"/>
                <a:ea typeface="Cambria"/>
                <a:cs typeface="Cambria"/>
                <a:sym typeface="Cambria"/>
              </a:rPr>
              <a:t>Collects interest on loans and interest payments from the debt securities they own, and pay interest on deposits, </a:t>
            </a:r>
            <a:r>
              <a:rPr lang="en-US" sz="2000" dirty="0" smtClean="0">
                <a:solidFill>
                  <a:schemeClr val="dk1"/>
                </a:solidFill>
                <a:latin typeface="Cambria"/>
                <a:ea typeface="Cambria"/>
                <a:cs typeface="Cambria"/>
                <a:sym typeface="Cambria"/>
              </a:rPr>
              <a:t>FDs</a:t>
            </a:r>
            <a:r>
              <a:rPr lang="en-US" sz="2000" dirty="0">
                <a:solidFill>
                  <a:schemeClr val="dk1"/>
                </a:solidFill>
                <a:latin typeface="Cambria"/>
                <a:ea typeface="Cambria"/>
                <a:cs typeface="Cambria"/>
                <a:sym typeface="Cambria"/>
              </a:rPr>
              <a:t>, and short-term borrowings.</a:t>
            </a:r>
          </a:p>
          <a:p>
            <a:pPr lvl="0" algn="just" rtl="0">
              <a:lnSpc>
                <a:spcPct val="150000"/>
              </a:lnSpc>
              <a:spcBef>
                <a:spcPts val="1000"/>
              </a:spcBef>
              <a:buNone/>
            </a:pPr>
            <a:endParaRPr sz="1800">
              <a:solidFill>
                <a:schemeClr val="dk1"/>
              </a:solidFill>
              <a:latin typeface="Times New Roman"/>
              <a:ea typeface="Times New Roman"/>
              <a:cs typeface="Times New Roman"/>
              <a:sym typeface="Times New Roman"/>
            </a:endParaRPr>
          </a:p>
        </p:txBody>
      </p:sp>
    </p:spTree>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Shape 404"/>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Case Study of </a:t>
            </a:r>
            <a:r>
              <a:rPr lang="en-US"/>
              <a:t> saving </a:t>
            </a:r>
          </a:p>
        </p:txBody>
      </p:sp>
      <p:sp>
        <p:nvSpPr>
          <p:cNvPr id="405" name="Shape 405"/>
          <p:cNvSpPr txBox="1">
            <a:spLocks noGrp="1"/>
          </p:cNvSpPr>
          <p:nvPr>
            <p:ph type="body" idx="1"/>
          </p:nvPr>
        </p:nvSpPr>
        <p:spPr>
          <a:xfrm>
            <a:off x="1522412" y="1905000"/>
            <a:ext cx="9906000" cy="4267199"/>
          </a:xfrm>
          <a:prstGeom prst="rect">
            <a:avLst/>
          </a:prstGeom>
          <a:noFill/>
          <a:ln>
            <a:noFill/>
          </a:ln>
        </p:spPr>
        <p:txBody>
          <a:bodyPr lIns="91425" tIns="45700" rIns="91425" bIns="45700" anchor="t" anchorCtr="0">
            <a:noAutofit/>
          </a:bodyPr>
          <a:lstStyle/>
          <a:p>
            <a:pPr marL="0" marR="0" lvl="0" indent="0" algn="l" rtl="0">
              <a:lnSpc>
                <a:spcPct val="80000"/>
              </a:lnSpc>
              <a:spcBef>
                <a:spcPts val="0"/>
              </a:spcBef>
              <a:spcAft>
                <a:spcPts val="0"/>
              </a:spcAft>
              <a:buNone/>
            </a:pPr>
            <a:r>
              <a:rPr lang="en-US" sz="2220" b="1" i="0" u="none" strike="noStrike" cap="none">
                <a:solidFill>
                  <a:schemeClr val="dk1"/>
                </a:solidFill>
                <a:latin typeface="Cambria"/>
                <a:ea typeface="Cambria"/>
                <a:cs typeface="Cambria"/>
                <a:sym typeface="Cambria"/>
              </a:rPr>
              <a:t>Axis Bank :</a:t>
            </a:r>
            <a:r>
              <a:rPr lang="en-US" sz="2220" b="0" i="0" u="none" strike="noStrike" cap="none">
                <a:solidFill>
                  <a:schemeClr val="dk1"/>
                </a:solidFill>
                <a:latin typeface="Cambria"/>
                <a:ea typeface="Cambria"/>
                <a:cs typeface="Cambria"/>
                <a:sym typeface="Cambria"/>
              </a:rPr>
              <a:t>-</a:t>
            </a:r>
          </a:p>
          <a:p>
            <a:pPr marL="223838" marR="0" lvl="0" indent="-223838" algn="l" rtl="0">
              <a:lnSpc>
                <a:spcPct val="8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 1) Axis Bank offers multiple Savings Bank accounts to suit different      needs. Some of them are “Easy Access” Savings Account, Pension Savings Account, Youth Account, Women’s Savings Account, Future Stars Saving Account, Trust/NGO Savings Account, Senior Privilege Savings Account, etc.</a:t>
            </a:r>
          </a:p>
          <a:p>
            <a:pPr marL="223838" marR="0" lvl="0" indent="-223838" algn="l" rtl="0">
              <a:lnSpc>
                <a:spcPct val="8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2) Transaction Limit :-  It allowed up to 20 transactions every month at any Axis Bank branch, free of charge. Transactions include cash withdrawals / deposits and requests for demand drafts / pay orders.</a:t>
            </a:r>
          </a:p>
          <a:p>
            <a:pPr marL="223838" marR="0" lvl="0" indent="-223838" algn="l" rtl="0">
              <a:lnSpc>
                <a:spcPct val="80000"/>
              </a:lnSpc>
              <a:spcBef>
                <a:spcPts val="1800"/>
              </a:spcBef>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3) Special Prime plus Saving Account :-Holder is entitled to higher transaction limits, entertainment, pricing and reward benefits and the flexibility of maintaining an average monthly balance of  ₹ 1 lakh in their savings account. </a:t>
            </a:r>
            <a:br>
              <a:rPr lang="en-US" sz="2220" b="0" i="0" u="none" strike="noStrike" cap="none">
                <a:solidFill>
                  <a:schemeClr val="dk1"/>
                </a:solidFill>
                <a:latin typeface="Cambria"/>
                <a:ea typeface="Cambria"/>
                <a:cs typeface="Cambria"/>
                <a:sym typeface="Cambria"/>
              </a:rPr>
            </a:br>
            <a:r>
              <a:rPr lang="en-US" sz="2220" b="0" i="0" u="none" strike="noStrike" cap="none">
                <a:solidFill>
                  <a:schemeClr val="dk1"/>
                </a:solidFill>
                <a:latin typeface="Cambria"/>
                <a:ea typeface="Cambria"/>
                <a:cs typeface="Cambria"/>
                <a:sym typeface="Cambria"/>
              </a:rPr>
              <a:t>  </a:t>
            </a:r>
          </a:p>
        </p:txBody>
      </p:sp>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Shape 410"/>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4)Interest Charge : - Axis Bank customers can earn an attractive interest of 4% on their savings accounts. </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5)Minimum balance required  to be maintained   :-</a:t>
            </a:r>
          </a:p>
          <a:p>
            <a:pPr marL="0" marR="0" lvl="0" indent="0" algn="l" rtl="0">
              <a:lnSpc>
                <a:spcPct val="90000"/>
              </a:lnSpc>
              <a:spcBef>
                <a:spcPts val="1800"/>
              </a:spcBef>
              <a:buClr>
                <a:srgbClr val="979797"/>
              </a:buClr>
              <a:buSzPct val="25000"/>
              <a:buFont typeface="Arial"/>
              <a:buNone/>
            </a:pPr>
            <a:r>
              <a:rPr lang="en-US" sz="2400" b="0" i="0" u="none" strike="noStrike" cap="none">
                <a:solidFill>
                  <a:schemeClr val="dk1"/>
                </a:solidFill>
                <a:latin typeface="Cambria"/>
                <a:ea typeface="Cambria"/>
                <a:cs typeface="Cambria"/>
                <a:sym typeface="Cambria"/>
              </a:rPr>
              <a:t>               </a:t>
            </a:r>
          </a:p>
        </p:txBody>
      </p:sp>
      <p:graphicFrame>
        <p:nvGraphicFramePr>
          <p:cNvPr id="411" name="Shape 411"/>
          <p:cNvGraphicFramePr/>
          <p:nvPr/>
        </p:nvGraphicFramePr>
        <p:xfrm>
          <a:off x="1979611" y="3429000"/>
          <a:ext cx="8125900" cy="3114960"/>
        </p:xfrm>
        <a:graphic>
          <a:graphicData uri="http://schemas.openxmlformats.org/drawingml/2006/table">
            <a:tbl>
              <a:tblPr firstRow="1" bandRow="1">
                <a:noFill/>
                <a:tableStyleId>{1F96BF86-7879-44F1-AAA9-FAE82BFD726E}</a:tableStyleId>
              </a:tblPr>
              <a:tblGrid>
                <a:gridCol w="4062950"/>
                <a:gridCol w="4062950"/>
              </a:tblGrid>
              <a:tr h="370850">
                <a:tc>
                  <a:txBody>
                    <a:bodyPr/>
                    <a:lstStyle/>
                    <a:p>
                      <a:pPr marL="0" marR="0" lvl="0" indent="0" algn="l" rtl="0">
                        <a:spcBef>
                          <a:spcPts val="0"/>
                        </a:spcBef>
                        <a:buSzPct val="25000"/>
                        <a:buNone/>
                      </a:pPr>
                      <a:r>
                        <a:rPr lang="en-US" sz="1800" u="none" strike="noStrike" cap="none"/>
                        <a:t>Savings Account Type</a:t>
                      </a:r>
                    </a:p>
                  </a:txBody>
                  <a:tcPr marL="95875" marR="95875" marT="57525" marB="57525" anchor="ctr"/>
                </a:tc>
                <a:tc>
                  <a:txBody>
                    <a:bodyPr/>
                    <a:lstStyle/>
                    <a:p>
                      <a:pPr marL="0" marR="0" lvl="0" indent="0" algn="l" rtl="0">
                        <a:spcBef>
                          <a:spcPts val="0"/>
                        </a:spcBef>
                        <a:buSzPct val="25000"/>
                        <a:buNone/>
                      </a:pPr>
                      <a:r>
                        <a:rPr lang="en-US" sz="1800" u="none" strike="noStrike" cap="none"/>
                        <a:t>Minimum Balance Amount</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EasyAccess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Rs.10,000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Prime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Rs.25,000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Future Stars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Rs.2,500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Prime Plus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Rs.1,00,000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Women's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 10,000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Senior Privilege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Rs. 10,000</a:t>
                      </a:r>
                    </a:p>
                  </a:txBody>
                  <a:tcPr marL="95875" marR="95875" marT="57525" marB="57525" anchor="ctr"/>
                </a:tc>
              </a:tr>
              <a:tr h="370850">
                <a:tc>
                  <a:txBody>
                    <a:bodyPr/>
                    <a:lstStyle/>
                    <a:p>
                      <a:pPr marL="0" marR="0" lvl="0" indent="0" algn="l" rtl="0">
                        <a:spcBef>
                          <a:spcPts val="0"/>
                        </a:spcBef>
                        <a:buSzPct val="25000"/>
                        <a:buNone/>
                      </a:pPr>
                      <a:r>
                        <a:rPr lang="en-US" sz="1800" u="none" strike="noStrike" cap="none"/>
                        <a:t>Basic Savings Account</a:t>
                      </a:r>
                    </a:p>
                  </a:txBody>
                  <a:tcPr marL="95875" marR="95875" marT="57525" marB="57525" anchor="ctr"/>
                </a:tc>
                <a:tc>
                  <a:txBody>
                    <a:bodyPr/>
                    <a:lstStyle/>
                    <a:p>
                      <a:pPr marL="0" marR="0" lvl="0" indent="0" algn="l" rtl="0">
                        <a:spcBef>
                          <a:spcPts val="0"/>
                        </a:spcBef>
                        <a:buSzPct val="25000"/>
                        <a:buNone/>
                      </a:pPr>
                      <a:r>
                        <a:rPr lang="en-US" sz="1800" u="none" strike="noStrike" cap="none"/>
                        <a:t>Nil</a:t>
                      </a:r>
                    </a:p>
                  </a:txBody>
                  <a:tcPr marL="95875" marR="95875" marT="57525" marB="57525" anchor="ctr"/>
                </a:tc>
              </a:tr>
            </a:tbl>
          </a:graphicData>
        </a:graphic>
      </p:graphicFrame>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Shape 416"/>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a:t>
            </a:r>
            <a:r>
              <a:rPr lang="en-US"/>
              <a:t>6</a:t>
            </a:r>
            <a:r>
              <a:rPr lang="en-US" sz="2400" b="0" i="0" u="none" strike="noStrike" cap="none">
                <a:solidFill>
                  <a:schemeClr val="dk1"/>
                </a:solidFill>
                <a:latin typeface="Cambria"/>
                <a:ea typeface="Cambria"/>
                <a:cs typeface="Cambria"/>
                <a:sym typeface="Cambria"/>
              </a:rPr>
              <a:t>)Benefits of Senior privilege Saving account :- Special bill payment facility at all Axis Bank branches, 20-60% discount at over 600 diagnostic centers for health check-ups, 15% discount on purchases from Apollo Pharmacies, a special senior’s Id card for emergency purposes, and many more such benefits. </a:t>
            </a:r>
          </a:p>
          <a:p>
            <a:pPr marL="223838" marR="0" lvl="0" indent="-223838" algn="l" rtl="0">
              <a:lnSpc>
                <a:spcPct val="90000"/>
              </a:lnSpc>
              <a:spcBef>
                <a:spcPts val="1800"/>
              </a:spcBef>
              <a:buClr>
                <a:srgbClr val="979797"/>
              </a:buClr>
              <a:buSzPct val="80000"/>
              <a:buFont typeface="Arial"/>
              <a:buNone/>
            </a:pPr>
            <a:endParaRPr sz="240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Shape 421"/>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Savings Accounts</a:t>
            </a:r>
          </a:p>
        </p:txBody>
      </p:sp>
      <p:sp>
        <p:nvSpPr>
          <p:cNvPr id="422" name="Shape 422"/>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0" marR="0" lvl="0" indent="0" algn="l" rtl="0">
              <a:lnSpc>
                <a:spcPct val="80000"/>
              </a:lnSpc>
              <a:spcBef>
                <a:spcPts val="0"/>
              </a:spcBef>
              <a:spcAft>
                <a:spcPts val="0"/>
              </a:spcAft>
              <a:buNone/>
            </a:pPr>
            <a:r>
              <a:rPr lang="en-US" sz="2400" b="1" i="0" u="none" strike="noStrike" cap="none">
                <a:solidFill>
                  <a:schemeClr val="dk1"/>
                </a:solidFill>
                <a:latin typeface="Cambria"/>
                <a:ea typeface="Cambria"/>
                <a:cs typeface="Cambria"/>
                <a:sym typeface="Cambria"/>
              </a:rPr>
              <a:t>SBI Bank</a:t>
            </a:r>
            <a:r>
              <a:rPr lang="en-US" sz="2400" b="0" i="0" u="none" strike="noStrike" cap="none">
                <a:solidFill>
                  <a:schemeClr val="dk1"/>
                </a:solidFill>
                <a:latin typeface="Cambria"/>
                <a:ea typeface="Cambria"/>
                <a:cs typeface="Cambria"/>
                <a:sym typeface="Cambria"/>
              </a:rPr>
              <a:t> :-</a:t>
            </a:r>
          </a:p>
          <a:p>
            <a:pPr marL="223838" marR="0" lvl="0" indent="-223838" algn="l" rtl="0">
              <a:lnSpc>
                <a:spcPct val="8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1) SBI offers various types of accounts like Savings plus, yuva saving, Basic saving, Small savings, Savings account for minors.</a:t>
            </a:r>
          </a:p>
          <a:p>
            <a:pPr marL="223838" marR="0" lvl="0" indent="-223838" algn="l" rtl="0">
              <a:lnSpc>
                <a:spcPct val="8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2) SBI gives 4% interest rate for all savings account.</a:t>
            </a:r>
          </a:p>
          <a:p>
            <a:pPr marL="223838" marR="0" lvl="0" indent="-223838" algn="l" rtl="0">
              <a:lnSpc>
                <a:spcPct val="8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3)There is no upper bound for deposit and withdrawal but for security purpose we have to provide PAN card for transaction above ₹ 50,000.lower bound is ₹ 50.</a:t>
            </a:r>
          </a:p>
          <a:p>
            <a:pPr marL="223838" marR="0" lvl="0" indent="-223838" algn="l" rtl="0">
              <a:lnSpc>
                <a:spcPct val="8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4) SBI provides salary accounts with special features and benefits to employees of corporates, universities, colleges, schools, Government establishments, railways, police and defence personnel, and so on.</a:t>
            </a:r>
          </a:p>
          <a:p>
            <a:pPr marL="223838" marR="0" lvl="0" indent="-223838" algn="l" rtl="0">
              <a:lnSpc>
                <a:spcPct val="80000"/>
              </a:lnSpc>
              <a:spcBef>
                <a:spcPts val="1800"/>
              </a:spcBef>
              <a:buClr>
                <a:srgbClr val="979797"/>
              </a:buClr>
              <a:buSzPct val="80000"/>
              <a:buFont typeface="Arial"/>
              <a:buNone/>
            </a:pPr>
            <a:endParaRPr sz="240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Shape 427"/>
          <p:cNvSpPr txBox="1">
            <a:spLocks noGrp="1"/>
          </p:cNvSpPr>
          <p:nvPr>
            <p:ph type="body" idx="1"/>
          </p:nvPr>
        </p:nvSpPr>
        <p:spPr>
          <a:xfrm>
            <a:off x="1522412" y="1676400"/>
            <a:ext cx="10286999" cy="4876799"/>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5)Minimum balance required to maintain :-</a:t>
            </a: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0" marR="0" lvl="0" indent="0" algn="l" rtl="0">
              <a:lnSpc>
                <a:spcPct val="90000"/>
              </a:lnSpc>
              <a:spcBef>
                <a:spcPts val="1800"/>
              </a:spcBef>
              <a:spcAft>
                <a:spcPts val="0"/>
              </a:spcAft>
              <a:buClr>
                <a:srgbClr val="979797"/>
              </a:buClr>
              <a:buSzPct val="25000"/>
              <a:buFont typeface="Arial"/>
              <a:buNone/>
            </a:pPr>
            <a:endParaRPr sz="2400" b="0" i="0" u="none" strike="noStrike" cap="none">
              <a:solidFill>
                <a:schemeClr val="dk1"/>
              </a:solidFill>
              <a:latin typeface="Cambria"/>
              <a:ea typeface="Cambria"/>
              <a:cs typeface="Cambria"/>
              <a:sym typeface="Cambria"/>
            </a:endParaRPr>
          </a:p>
          <a:p>
            <a:pPr marL="223838" marR="0" lvl="0" indent="-223838" algn="l" rtl="0">
              <a:lnSpc>
                <a:spcPct val="90000"/>
              </a:lnSpc>
              <a:spcBef>
                <a:spcPts val="1800"/>
              </a:spcBef>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6)Special features :-savings account does not require a minimum balance and provides ATM/Debit card, net banking and mobile banking facilities.</a:t>
            </a:r>
          </a:p>
        </p:txBody>
      </p:sp>
      <p:graphicFrame>
        <p:nvGraphicFramePr>
          <p:cNvPr id="428" name="Shape 428"/>
          <p:cNvGraphicFramePr/>
          <p:nvPr/>
        </p:nvGraphicFramePr>
        <p:xfrm>
          <a:off x="2055811" y="2133600"/>
          <a:ext cx="9296400" cy="3223260"/>
        </p:xfrm>
        <a:graphic>
          <a:graphicData uri="http://schemas.openxmlformats.org/drawingml/2006/table">
            <a:tbl>
              <a:tblPr firstRow="1" bandRow="1">
                <a:noFill/>
                <a:tableStyleId>{1F96BF86-7879-44F1-AAA9-FAE82BFD726E}</a:tableStyleId>
              </a:tblPr>
              <a:tblGrid>
                <a:gridCol w="3098800"/>
                <a:gridCol w="3098800"/>
                <a:gridCol w="3098800"/>
              </a:tblGrid>
              <a:tr h="374525">
                <a:tc>
                  <a:txBody>
                    <a:bodyPr/>
                    <a:lstStyle/>
                    <a:p>
                      <a:pPr marL="0" marR="0" lvl="0" indent="0" algn="l" rtl="0">
                        <a:spcBef>
                          <a:spcPts val="0"/>
                        </a:spcBef>
                        <a:buSzPct val="25000"/>
                        <a:buNone/>
                      </a:pPr>
                      <a:r>
                        <a:rPr lang="en-US" sz="1800" b="1" u="none" strike="noStrike" cap="none"/>
                        <a:t>Savings Account</a:t>
                      </a:r>
                    </a:p>
                  </a:txBody>
                  <a:tcPr marL="142875" marR="142875" marT="85725" marB="85725" anchor="ctr"/>
                </a:tc>
                <a:tc>
                  <a:txBody>
                    <a:bodyPr/>
                    <a:lstStyle/>
                    <a:p>
                      <a:pPr marL="0" marR="0" lvl="0" indent="0" algn="l" rtl="0">
                        <a:spcBef>
                          <a:spcPts val="0"/>
                        </a:spcBef>
                        <a:buSzPct val="25000"/>
                        <a:buNone/>
                      </a:pPr>
                      <a:r>
                        <a:rPr lang="en-US" sz="1800" b="1" u="none" strike="noStrike" cap="none"/>
                        <a:t>Minimum Balance Required</a:t>
                      </a:r>
                    </a:p>
                  </a:txBody>
                  <a:tcPr marL="142875" marR="142875" marT="85725" marB="85725" anchor="ctr"/>
                </a:tc>
                <a:tc>
                  <a:txBody>
                    <a:bodyPr/>
                    <a:lstStyle/>
                    <a:p>
                      <a:pPr marL="0" marR="0" lvl="0" indent="0" algn="l" rtl="0">
                        <a:spcBef>
                          <a:spcPts val="0"/>
                        </a:spcBef>
                        <a:buSzPct val="25000"/>
                        <a:buNone/>
                      </a:pPr>
                      <a:r>
                        <a:rPr lang="en-US" sz="1800" b="1" u="none" strike="noStrike" cap="none"/>
                        <a:t>Debit Card Issued</a:t>
                      </a:r>
                    </a:p>
                  </a:txBody>
                  <a:tcPr marL="142875" marR="142875" marT="85725" marB="85725" anchor="ctr"/>
                </a:tc>
              </a:tr>
              <a:tr h="231850">
                <a:tc>
                  <a:txBody>
                    <a:bodyPr/>
                    <a:lstStyle/>
                    <a:p>
                      <a:pPr marL="0" marR="0" lvl="0" indent="0" algn="l" rtl="0">
                        <a:spcBef>
                          <a:spcPts val="0"/>
                        </a:spcBef>
                        <a:buSzPct val="25000"/>
                        <a:buNone/>
                      </a:pPr>
                      <a:r>
                        <a:rPr lang="en-US" sz="1800" b="1" u="none" strike="noStrike" cap="none"/>
                        <a:t>Savings Plus Account</a:t>
                      </a:r>
                    </a:p>
                  </a:txBody>
                  <a:tcPr marL="142875" marR="142875" marT="85725" marB="85725" anchor="ctr"/>
                </a:tc>
                <a:tc>
                  <a:txBody>
                    <a:bodyPr/>
                    <a:lstStyle/>
                    <a:p>
                      <a:pPr marL="0" marR="0" lvl="0" indent="0" algn="l" rtl="0">
                        <a:spcBef>
                          <a:spcPts val="0"/>
                        </a:spcBef>
                        <a:buSzPct val="25000"/>
                        <a:buNone/>
                      </a:pPr>
                      <a:r>
                        <a:rPr lang="en-US" sz="1800" u="none" strike="noStrike" cap="none"/>
                        <a:t>INR 25,000</a:t>
                      </a:r>
                    </a:p>
                  </a:txBody>
                  <a:tcPr marL="142875" marR="142875" marT="85725" marB="85725" anchor="ctr"/>
                </a:tc>
                <a:tc>
                  <a:txBody>
                    <a:bodyPr/>
                    <a:lstStyle/>
                    <a:p>
                      <a:pPr marL="0" marR="0" lvl="0" indent="0" algn="l" rtl="0">
                        <a:spcBef>
                          <a:spcPts val="0"/>
                        </a:spcBef>
                        <a:buSzPct val="25000"/>
                        <a:buNone/>
                      </a:pPr>
                      <a:r>
                        <a:rPr lang="en-US" sz="1800" u="none" strike="noStrike" cap="none"/>
                        <a:t>Basic ATM-Debit Card</a:t>
                      </a:r>
                    </a:p>
                  </a:txBody>
                  <a:tcPr marL="142875" marR="142875" marT="85725" marB="85725" anchor="ctr"/>
                </a:tc>
              </a:tr>
              <a:tr h="231850">
                <a:tc>
                  <a:txBody>
                    <a:bodyPr/>
                    <a:lstStyle/>
                    <a:p>
                      <a:pPr marL="0" marR="0" lvl="0" indent="0" algn="l" rtl="0">
                        <a:spcBef>
                          <a:spcPts val="0"/>
                        </a:spcBef>
                        <a:buSzPct val="25000"/>
                        <a:buNone/>
                      </a:pPr>
                      <a:r>
                        <a:rPr lang="en-US" sz="1800" b="1" u="none" strike="noStrike" cap="none"/>
                        <a:t>Yuva Savings Account</a:t>
                      </a:r>
                    </a:p>
                  </a:txBody>
                  <a:tcPr marL="142875" marR="142875" marT="85725" marB="85725" anchor="ctr"/>
                </a:tc>
                <a:tc>
                  <a:txBody>
                    <a:bodyPr/>
                    <a:lstStyle/>
                    <a:p>
                      <a:pPr marL="0" marR="0" lvl="0" indent="0" algn="l" rtl="0">
                        <a:spcBef>
                          <a:spcPts val="0"/>
                        </a:spcBef>
                        <a:buSzPct val="25000"/>
                        <a:buNone/>
                      </a:pPr>
                      <a:r>
                        <a:rPr lang="en-US" sz="1800" u="none" strike="noStrike" cap="none"/>
                        <a:t>Not Required</a:t>
                      </a:r>
                    </a:p>
                  </a:txBody>
                  <a:tcPr marL="142875" marR="142875" marT="85725" marB="85725" anchor="ctr"/>
                </a:tc>
                <a:tc>
                  <a:txBody>
                    <a:bodyPr/>
                    <a:lstStyle/>
                    <a:p>
                      <a:pPr marL="0" marR="0" lvl="0" indent="0" algn="l" rtl="0">
                        <a:spcBef>
                          <a:spcPts val="0"/>
                        </a:spcBef>
                        <a:buSzPct val="25000"/>
                        <a:buNone/>
                      </a:pPr>
                      <a:r>
                        <a:rPr lang="en-US" sz="1800" u="none" strike="noStrike" cap="none"/>
                        <a:t>Multiple variants</a:t>
                      </a:r>
                    </a:p>
                  </a:txBody>
                  <a:tcPr marL="142875" marR="142875" marT="85725" marB="85725" anchor="ctr"/>
                </a:tc>
              </a:tr>
              <a:tr h="231850">
                <a:tc>
                  <a:txBody>
                    <a:bodyPr/>
                    <a:lstStyle/>
                    <a:p>
                      <a:pPr marL="0" marR="0" lvl="0" indent="0" algn="l" rtl="0">
                        <a:spcBef>
                          <a:spcPts val="0"/>
                        </a:spcBef>
                        <a:buSzPct val="25000"/>
                        <a:buNone/>
                      </a:pPr>
                      <a:r>
                        <a:rPr lang="en-US" sz="1800" b="1" u="none" strike="noStrike" cap="none"/>
                        <a:t>Basic Savings Account</a:t>
                      </a:r>
                    </a:p>
                  </a:txBody>
                  <a:tcPr marL="142875" marR="142875" marT="85725" marB="85725" anchor="ctr"/>
                </a:tc>
                <a:tc>
                  <a:txBody>
                    <a:bodyPr/>
                    <a:lstStyle/>
                    <a:p>
                      <a:pPr marL="0" marR="0" lvl="0" indent="0" algn="l" rtl="0">
                        <a:spcBef>
                          <a:spcPts val="0"/>
                        </a:spcBef>
                        <a:buSzPct val="25000"/>
                        <a:buNone/>
                      </a:pPr>
                      <a:r>
                        <a:rPr lang="en-US" sz="1800" u="none" strike="noStrike" cap="none"/>
                        <a:t>Not Required</a:t>
                      </a:r>
                    </a:p>
                  </a:txBody>
                  <a:tcPr marL="142875" marR="142875" marT="85725" marB="85725" anchor="ctr"/>
                </a:tc>
                <a:tc>
                  <a:txBody>
                    <a:bodyPr/>
                    <a:lstStyle/>
                    <a:p>
                      <a:pPr marL="0" marR="0" lvl="0" indent="0" algn="l" rtl="0">
                        <a:spcBef>
                          <a:spcPts val="0"/>
                        </a:spcBef>
                        <a:buSzPct val="25000"/>
                        <a:buNone/>
                      </a:pPr>
                      <a:r>
                        <a:rPr lang="en-US" sz="1800" u="none" strike="noStrike" cap="none"/>
                        <a:t>Basic ATM-Debit Card</a:t>
                      </a:r>
                    </a:p>
                  </a:txBody>
                  <a:tcPr marL="142875" marR="142875" marT="85725" marB="85725" anchor="ctr"/>
                </a:tc>
              </a:tr>
              <a:tr h="231850">
                <a:tc>
                  <a:txBody>
                    <a:bodyPr/>
                    <a:lstStyle/>
                    <a:p>
                      <a:pPr marL="0" marR="0" lvl="0" indent="0" algn="l" rtl="0">
                        <a:spcBef>
                          <a:spcPts val="0"/>
                        </a:spcBef>
                        <a:buSzPct val="25000"/>
                        <a:buNone/>
                      </a:pPr>
                      <a:r>
                        <a:rPr lang="en-US" sz="1800" b="1" u="none" strike="noStrike" cap="none"/>
                        <a:t>Small Savings Account</a:t>
                      </a:r>
                    </a:p>
                  </a:txBody>
                  <a:tcPr marL="142875" marR="142875" marT="85725" marB="85725" anchor="ctr"/>
                </a:tc>
                <a:tc>
                  <a:txBody>
                    <a:bodyPr/>
                    <a:lstStyle/>
                    <a:p>
                      <a:pPr marL="0" marR="0" lvl="0" indent="0" algn="l" rtl="0">
                        <a:spcBef>
                          <a:spcPts val="0"/>
                        </a:spcBef>
                        <a:buSzPct val="25000"/>
                        <a:buNone/>
                      </a:pPr>
                      <a:r>
                        <a:rPr lang="en-US" sz="1800" u="none" strike="noStrike" cap="none"/>
                        <a:t>Not Required</a:t>
                      </a:r>
                    </a:p>
                  </a:txBody>
                  <a:tcPr marL="142875" marR="142875" marT="85725" marB="85725" anchor="ctr"/>
                </a:tc>
                <a:tc>
                  <a:txBody>
                    <a:bodyPr/>
                    <a:lstStyle/>
                    <a:p>
                      <a:pPr marL="0" marR="0" lvl="0" indent="0" algn="l" rtl="0">
                        <a:spcBef>
                          <a:spcPts val="0"/>
                        </a:spcBef>
                        <a:buSzPct val="25000"/>
                        <a:buNone/>
                      </a:pPr>
                      <a:r>
                        <a:rPr lang="en-US" sz="1800" u="none" strike="noStrike" cap="none"/>
                        <a:t>ATM cum Debit Card</a:t>
                      </a:r>
                    </a:p>
                  </a:txBody>
                  <a:tcPr marL="142875" marR="142875" marT="85725" marB="85725" anchor="ctr"/>
                </a:tc>
              </a:tr>
              <a:tr h="374525">
                <a:tc>
                  <a:txBody>
                    <a:bodyPr/>
                    <a:lstStyle/>
                    <a:p>
                      <a:pPr marL="0" marR="0" lvl="0" indent="0" algn="l" rtl="0">
                        <a:spcBef>
                          <a:spcPts val="0"/>
                        </a:spcBef>
                        <a:buSzPct val="25000"/>
                        <a:buNone/>
                      </a:pPr>
                      <a:r>
                        <a:rPr lang="en-US" sz="1800" b="1" u="none" strike="noStrike" cap="none"/>
                        <a:t>Savings Account For Minors</a:t>
                      </a:r>
                    </a:p>
                  </a:txBody>
                  <a:tcPr marL="142875" marR="142875" marT="85725" marB="85725" anchor="ctr"/>
                </a:tc>
                <a:tc>
                  <a:txBody>
                    <a:bodyPr/>
                    <a:lstStyle/>
                    <a:p>
                      <a:pPr marL="0" marR="0" lvl="0" indent="0" algn="l" rtl="0">
                        <a:spcBef>
                          <a:spcPts val="0"/>
                        </a:spcBef>
                        <a:buSzPct val="25000"/>
                        <a:buNone/>
                      </a:pPr>
                      <a:r>
                        <a:rPr lang="en-US" sz="1800" u="none" strike="noStrike" cap="none"/>
                        <a:t>Not Required</a:t>
                      </a:r>
                    </a:p>
                  </a:txBody>
                  <a:tcPr marL="142875" marR="142875" marT="85725" marB="85725" anchor="ctr"/>
                </a:tc>
                <a:tc>
                  <a:txBody>
                    <a:bodyPr/>
                    <a:lstStyle/>
                    <a:p>
                      <a:pPr marL="0" marR="0" lvl="0" indent="0" algn="l" rtl="0">
                        <a:spcBef>
                          <a:spcPts val="0"/>
                        </a:spcBef>
                        <a:buSzPct val="25000"/>
                        <a:buNone/>
                      </a:pPr>
                      <a:r>
                        <a:rPr lang="en-US" sz="1800" u="none" strike="noStrike" cap="none"/>
                        <a:t>Photo ATM cum Debit Ca</a:t>
                      </a:r>
                    </a:p>
                  </a:txBody>
                  <a:tcPr marL="142875" marR="142875" marT="85725" marB="85725" anchor="ctr"/>
                </a:tc>
              </a:tr>
            </a:tbl>
          </a:graphicData>
        </a:graphic>
      </p:graphicFrame>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Shape 434"/>
          <p:cNvSpPr txBox="1">
            <a:spLocks noGrp="1"/>
          </p:cNvSpPr>
          <p:nvPr>
            <p:ph type="ctrTitle"/>
          </p:nvPr>
        </p:nvSpPr>
        <p:spPr>
          <a:xfrm>
            <a:off x="1520824" y="1600200"/>
            <a:ext cx="5945100" cy="3048000"/>
          </a:xfrm>
          <a:prstGeom prst="rect">
            <a:avLst/>
          </a:prstGeom>
        </p:spPr>
        <p:txBody>
          <a:bodyPr lIns="91425" tIns="91425" rIns="91425" bIns="91425" anchor="b" anchorCtr="0">
            <a:noAutofit/>
          </a:bodyPr>
          <a:lstStyle/>
          <a:p>
            <a:pPr lvl="0">
              <a:spcBef>
                <a:spcPts val="0"/>
              </a:spcBef>
              <a:buNone/>
            </a:pPr>
            <a:r>
              <a:rPr lang="en-US">
                <a:solidFill>
                  <a:schemeClr val="accent1"/>
                </a:solidFill>
              </a:rPr>
              <a:t>Case Study on Current account</a:t>
            </a:r>
          </a:p>
        </p:txBody>
      </p:sp>
      <p:sp>
        <p:nvSpPr>
          <p:cNvPr id="435" name="Shape 435"/>
          <p:cNvSpPr txBox="1">
            <a:spLocks noGrp="1"/>
          </p:cNvSpPr>
          <p:nvPr>
            <p:ph type="subTitle" idx="1"/>
          </p:nvPr>
        </p:nvSpPr>
        <p:spPr>
          <a:xfrm>
            <a:off x="1454400" y="4898571"/>
            <a:ext cx="5945100" cy="1270500"/>
          </a:xfrm>
          <a:prstGeom prst="rect">
            <a:avLst/>
          </a:prstGeom>
        </p:spPr>
        <p:txBody>
          <a:bodyPr lIns="91425" tIns="91425" rIns="91425" bIns="91425" anchor="t" anchorCtr="0">
            <a:noAutofit/>
          </a:bodyPr>
          <a:lstStyle/>
          <a:p>
            <a:pPr lvl="0">
              <a:spcBef>
                <a:spcPts val="0"/>
              </a:spcBef>
              <a:buNone/>
            </a:pPr>
            <a:r>
              <a:rPr lang="en-US">
                <a:solidFill>
                  <a:srgbClr val="FF0000"/>
                </a:solidFill>
              </a:rPr>
              <a:t>ICICI vs SBI</a:t>
            </a: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Shape 440"/>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Case Study of Current Accounts</a:t>
            </a:r>
          </a:p>
        </p:txBody>
      </p:sp>
      <p:sp>
        <p:nvSpPr>
          <p:cNvPr id="441" name="Shape 441"/>
          <p:cNvSpPr/>
          <p:nvPr/>
        </p:nvSpPr>
        <p:spPr>
          <a:xfrm>
            <a:off x="1751011" y="2133600"/>
            <a:ext cx="9906000" cy="3139321"/>
          </a:xfrm>
          <a:prstGeom prst="rect">
            <a:avLst/>
          </a:prstGeom>
          <a:noFill/>
          <a:ln>
            <a:noFill/>
          </a:ln>
        </p:spPr>
        <p:txBody>
          <a:bodyPr lIns="91425" tIns="45700" rIns="91425" bIns="45700" anchor="t" anchorCtr="0">
            <a:noAutofit/>
          </a:bodyPr>
          <a:lstStyle/>
          <a:p>
            <a:pPr marR="0" lvl="0" algn="l" rtl="0">
              <a:spcBef>
                <a:spcPts val="0"/>
              </a:spcBef>
              <a:buNone/>
            </a:pPr>
            <a:r>
              <a:rPr lang="en-US" sz="2400" b="1" dirty="0">
                <a:solidFill>
                  <a:schemeClr val="dk1"/>
                </a:solidFill>
                <a:latin typeface="Cambria"/>
                <a:ea typeface="Cambria"/>
                <a:cs typeface="Cambria"/>
                <a:sym typeface="Cambria"/>
              </a:rPr>
              <a:t>ICICI Bank</a:t>
            </a:r>
          </a:p>
          <a:p>
            <a:pPr marL="285750" marR="0" lvl="0" indent="-298450" algn="l" rtl="0">
              <a:spcBef>
                <a:spcPts val="0"/>
              </a:spcBef>
              <a:buClr>
                <a:schemeClr val="dk1"/>
              </a:buClr>
              <a:buSzPct val="100000"/>
              <a:buFont typeface="Arial"/>
              <a:buChar char="•"/>
            </a:pPr>
            <a:r>
              <a:rPr lang="en-US" sz="2000" dirty="0">
                <a:solidFill>
                  <a:schemeClr val="dk1"/>
                </a:solidFill>
                <a:latin typeface="Cambria"/>
                <a:ea typeface="Cambria"/>
                <a:cs typeface="Cambria"/>
                <a:sym typeface="Cambria"/>
              </a:rPr>
              <a:t>Provides Regular(Turnover&lt;2Cr), Premium(for bigger domestic business) and Trade(for import/export like business) current accounts according to need​</a:t>
            </a:r>
          </a:p>
          <a:p>
            <a:pPr marL="285750" marR="0" lvl="0" indent="-298450" algn="l" rtl="0">
              <a:spcBef>
                <a:spcPts val="0"/>
              </a:spcBef>
              <a:buClr>
                <a:schemeClr val="dk1"/>
              </a:buClr>
              <a:buSzPct val="100000"/>
              <a:buFont typeface="Arial"/>
              <a:buChar char="•"/>
            </a:pPr>
            <a:r>
              <a:rPr lang="en-US" sz="2000" dirty="0">
                <a:solidFill>
                  <a:schemeClr val="dk1"/>
                </a:solidFill>
                <a:latin typeface="Cambria"/>
                <a:ea typeface="Cambria"/>
                <a:cs typeface="Cambria"/>
                <a:sym typeface="Cambria"/>
              </a:rPr>
              <a:t>Unlimited free on </a:t>
            </a:r>
            <a:r>
              <a:rPr lang="en-US" sz="2000" dirty="0" smtClean="0">
                <a:solidFill>
                  <a:schemeClr val="dk1"/>
                </a:solidFill>
                <a:latin typeface="Cambria"/>
                <a:ea typeface="Cambria"/>
                <a:cs typeface="Cambria"/>
                <a:sym typeface="Cambria"/>
              </a:rPr>
              <a:t>value withdrawal.</a:t>
            </a:r>
            <a:endParaRPr lang="en-US" sz="2000" dirty="0">
              <a:solidFill>
                <a:schemeClr val="dk1"/>
              </a:solidFill>
              <a:latin typeface="Cambria"/>
              <a:ea typeface="Cambria"/>
              <a:cs typeface="Cambria"/>
              <a:sym typeface="Cambria"/>
            </a:endParaRPr>
          </a:p>
          <a:p>
            <a:pPr marL="285750" marR="0" lvl="0" indent="-298450" algn="l" rtl="0">
              <a:spcBef>
                <a:spcPts val="0"/>
              </a:spcBef>
              <a:buClr>
                <a:schemeClr val="dk1"/>
              </a:buClr>
              <a:buSzPct val="100000"/>
              <a:buFont typeface="Arial"/>
              <a:buChar char="•"/>
            </a:pPr>
            <a:r>
              <a:rPr lang="en-US" sz="2000" dirty="0">
                <a:solidFill>
                  <a:schemeClr val="dk1"/>
                </a:solidFill>
                <a:latin typeface="Cambria"/>
                <a:ea typeface="Cambria"/>
                <a:cs typeface="Cambria"/>
                <a:sym typeface="Cambria"/>
              </a:rPr>
              <a:t>Debit card charges Rs.250/Yr.​</a:t>
            </a:r>
          </a:p>
          <a:p>
            <a:pPr marL="285750" marR="0" lvl="0" indent="-298450" algn="l" rtl="0">
              <a:spcBef>
                <a:spcPts val="0"/>
              </a:spcBef>
              <a:buClr>
                <a:schemeClr val="dk1"/>
              </a:buClr>
              <a:buSzPct val="100000"/>
              <a:buFont typeface="Arial"/>
              <a:buChar char="•"/>
            </a:pPr>
            <a:r>
              <a:rPr lang="en-US" sz="2000" dirty="0">
                <a:solidFill>
                  <a:schemeClr val="dk1"/>
                </a:solidFill>
                <a:latin typeface="Cambria"/>
                <a:ea typeface="Cambria"/>
                <a:cs typeface="Cambria"/>
                <a:sym typeface="Cambria"/>
              </a:rPr>
              <a:t>You have to pay Rs. 5 per page for statement of account issued as per requirement through fax (Daily/ Weekly / Fortnightly / Monthly). ​</a:t>
            </a:r>
          </a:p>
          <a:p>
            <a:pPr marL="285750" marR="0" lvl="0" indent="-298450" algn="l" rtl="0">
              <a:spcBef>
                <a:spcPts val="0"/>
              </a:spcBef>
              <a:buClr>
                <a:schemeClr val="dk1"/>
              </a:buClr>
              <a:buSzPct val="100000"/>
              <a:buFont typeface="Arial"/>
              <a:buChar char="•"/>
            </a:pPr>
            <a:r>
              <a:rPr lang="en-US" sz="2000" dirty="0">
                <a:solidFill>
                  <a:schemeClr val="dk1"/>
                </a:solidFill>
                <a:latin typeface="Cambria"/>
                <a:ea typeface="Cambria"/>
                <a:cs typeface="Cambria"/>
                <a:sym typeface="Cambria"/>
              </a:rPr>
              <a:t>Account transaction notification via mobile is available free​</a:t>
            </a: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Shape 447"/>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Current Accounts</a:t>
            </a:r>
          </a:p>
        </p:txBody>
      </p:sp>
      <p:sp>
        <p:nvSpPr>
          <p:cNvPr id="448" name="Shape 448"/>
          <p:cNvSpPr txBox="1"/>
          <p:nvPr/>
        </p:nvSpPr>
        <p:spPr>
          <a:xfrm>
            <a:off x="1652588" y="3343275"/>
            <a:ext cx="10067924" cy="369332"/>
          </a:xfrm>
          <a:prstGeom prst="rect">
            <a:avLst/>
          </a:prstGeom>
          <a:noFill/>
          <a:ln>
            <a:noFill/>
          </a:ln>
        </p:spPr>
        <p:txBody>
          <a:bodyPr lIns="91425" tIns="45700" rIns="91425" bIns="45700" anchor="t" anchorCtr="0">
            <a:noAutofit/>
          </a:bodyPr>
          <a:lstStyle/>
          <a:p>
            <a:pPr marL="285750" marR="0" lvl="0" indent="-285750" algn="l" rtl="0">
              <a:spcBef>
                <a:spcPts val="0"/>
              </a:spcBef>
              <a:buClr>
                <a:schemeClr val="dk1"/>
              </a:buClr>
              <a:buFont typeface="Arial"/>
              <a:buNone/>
            </a:pPr>
            <a:endParaRPr sz="1800">
              <a:solidFill>
                <a:schemeClr val="dk1"/>
              </a:solidFill>
              <a:latin typeface="Cambria"/>
              <a:ea typeface="Cambria"/>
              <a:cs typeface="Cambria"/>
              <a:sym typeface="Cambria"/>
            </a:endParaRPr>
          </a:p>
        </p:txBody>
      </p:sp>
      <p:sp>
        <p:nvSpPr>
          <p:cNvPr id="449" name="Shape 449"/>
          <p:cNvSpPr txBox="1">
            <a:spLocks noGrp="1"/>
          </p:cNvSpPr>
          <p:nvPr>
            <p:ph type="body" idx="1"/>
          </p:nvPr>
        </p:nvSpPr>
        <p:spPr>
          <a:xfrm>
            <a:off x="1360487" y="1736725"/>
            <a:ext cx="10664824" cy="4860924"/>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spcAft>
                <a:spcPts val="0"/>
              </a:spcAft>
              <a:buNone/>
            </a:pPr>
            <a:r>
              <a:rPr lang="en-US" sz="2200" b="1" dirty="0"/>
              <a:t>SBI</a:t>
            </a:r>
          </a:p>
          <a:p>
            <a:pPr marL="223838" marR="0" lvl="0" indent="-292418" algn="l" rtl="0">
              <a:lnSpc>
                <a:spcPct val="90000"/>
              </a:lnSpc>
              <a:spcBef>
                <a:spcPts val="1800"/>
              </a:spcBef>
              <a:spcAft>
                <a:spcPts val="0"/>
              </a:spcAft>
              <a:buClr>
                <a:srgbClr val="979797"/>
              </a:buClr>
              <a:buSzPct val="100000"/>
              <a:buFont typeface="Arial"/>
              <a:buChar char="•"/>
            </a:pPr>
            <a:r>
              <a:rPr lang="en-US" sz="2200" b="0" i="0" u="none" strike="noStrike" cap="none" dirty="0">
                <a:solidFill>
                  <a:schemeClr val="dk1"/>
                </a:solidFill>
                <a:latin typeface="Cambria"/>
                <a:ea typeface="Cambria"/>
                <a:cs typeface="Cambria"/>
                <a:sym typeface="Cambria"/>
              </a:rPr>
              <a:t>Provides only one type of current account type.</a:t>
            </a:r>
          </a:p>
          <a:p>
            <a:pPr marL="223838" marR="0" lvl="0" indent="-292418" algn="l" rtl="0">
              <a:lnSpc>
                <a:spcPct val="90000"/>
              </a:lnSpc>
              <a:spcBef>
                <a:spcPts val="1800"/>
              </a:spcBef>
              <a:spcAft>
                <a:spcPts val="0"/>
              </a:spcAft>
              <a:buClr>
                <a:srgbClr val="979797"/>
              </a:buClr>
              <a:buSzPct val="100000"/>
              <a:buFont typeface="Arial"/>
              <a:buChar char="•"/>
            </a:pPr>
            <a:r>
              <a:rPr lang="en-US" sz="2200" b="0" i="0" u="none" strike="noStrike" cap="none" dirty="0">
                <a:solidFill>
                  <a:schemeClr val="dk1"/>
                </a:solidFill>
                <a:latin typeface="Cambria"/>
                <a:ea typeface="Cambria"/>
                <a:cs typeface="Cambria"/>
                <a:sym typeface="Cambria"/>
              </a:rPr>
              <a:t>No restrictions on number of Payments / Withdrawals</a:t>
            </a:r>
          </a:p>
          <a:p>
            <a:pPr marL="223838" marR="0" lvl="0" indent="-292418" algn="l" rtl="0">
              <a:lnSpc>
                <a:spcPct val="90000"/>
              </a:lnSpc>
              <a:spcBef>
                <a:spcPts val="1800"/>
              </a:spcBef>
              <a:spcAft>
                <a:spcPts val="0"/>
              </a:spcAft>
              <a:buClr>
                <a:srgbClr val="979797"/>
              </a:buClr>
              <a:buSzPct val="100000"/>
              <a:buFont typeface="Arial"/>
              <a:buChar char="•"/>
            </a:pPr>
            <a:r>
              <a:rPr lang="en-US" sz="2200" b="0" i="0" u="none" strike="noStrike" cap="none" dirty="0" smtClean="0">
                <a:solidFill>
                  <a:schemeClr val="dk1"/>
                </a:solidFill>
                <a:latin typeface="Cambria"/>
                <a:ea typeface="Cambria"/>
                <a:cs typeface="Cambria"/>
                <a:sym typeface="Cambria"/>
              </a:rPr>
              <a:t>Free </a:t>
            </a:r>
            <a:r>
              <a:rPr lang="en-US" sz="2200" b="0" i="0" u="none" strike="noStrike" cap="none" dirty="0">
                <a:solidFill>
                  <a:schemeClr val="dk1"/>
                </a:solidFill>
                <a:latin typeface="Cambria"/>
                <a:ea typeface="Cambria"/>
                <a:cs typeface="Cambria"/>
                <a:sym typeface="Cambria"/>
              </a:rPr>
              <a:t>ATM / Debit Card in the 1st year; charge from 2nd year onwards.</a:t>
            </a:r>
          </a:p>
          <a:p>
            <a:pPr marL="223838" marR="0" lvl="0" indent="-292418" algn="l" rtl="0">
              <a:lnSpc>
                <a:spcPct val="90000"/>
              </a:lnSpc>
              <a:spcBef>
                <a:spcPts val="1800"/>
              </a:spcBef>
              <a:spcAft>
                <a:spcPts val="0"/>
              </a:spcAft>
              <a:buClr>
                <a:srgbClr val="979797"/>
              </a:buClr>
              <a:buSzPct val="100000"/>
              <a:buFont typeface="Arial"/>
              <a:buChar char="•"/>
            </a:pPr>
            <a:r>
              <a:rPr lang="en-US" sz="2200" b="0" i="0" u="none" strike="noStrike" cap="none" dirty="0">
                <a:solidFill>
                  <a:schemeClr val="dk1"/>
                </a:solidFill>
                <a:latin typeface="Cambria"/>
                <a:ea typeface="Cambria"/>
                <a:cs typeface="Cambria"/>
                <a:sym typeface="Cambria"/>
              </a:rPr>
              <a:t>Free statement of account is issued as per requirement (Monthly/Quarterly/Half-Yearly/Yearly) via </a:t>
            </a:r>
            <a:r>
              <a:rPr lang="en-US" sz="2200" b="0" i="0" u="none" strike="noStrike" cap="none" dirty="0" smtClean="0">
                <a:solidFill>
                  <a:schemeClr val="dk1"/>
                </a:solidFill>
                <a:latin typeface="Cambria"/>
                <a:ea typeface="Cambria"/>
                <a:cs typeface="Cambria"/>
                <a:sym typeface="Cambria"/>
              </a:rPr>
              <a:t>E-Mail.</a:t>
            </a:r>
          </a:p>
          <a:p>
            <a:pPr marL="223838" marR="0" lvl="0" indent="-292418" algn="l" rtl="0">
              <a:lnSpc>
                <a:spcPct val="90000"/>
              </a:lnSpc>
              <a:spcBef>
                <a:spcPts val="1800"/>
              </a:spcBef>
              <a:spcAft>
                <a:spcPts val="0"/>
              </a:spcAft>
              <a:buClr>
                <a:srgbClr val="979797"/>
              </a:buClr>
              <a:buSzPct val="100000"/>
              <a:buFont typeface="Arial"/>
              <a:buChar char="•"/>
            </a:pPr>
            <a:r>
              <a:rPr lang="en-US" sz="2200" dirty="0" smtClean="0"/>
              <a:t>No mobile alerts Available</a:t>
            </a:r>
          </a:p>
          <a:p>
            <a:pPr marL="223838" marR="0" lvl="0" indent="-292418" algn="l" rtl="0">
              <a:lnSpc>
                <a:spcPct val="90000"/>
              </a:lnSpc>
              <a:spcBef>
                <a:spcPts val="1800"/>
              </a:spcBef>
              <a:spcAft>
                <a:spcPts val="0"/>
              </a:spcAft>
              <a:buClr>
                <a:srgbClr val="979797"/>
              </a:buClr>
              <a:buSzPct val="100000"/>
              <a:buFont typeface="Arial"/>
              <a:buChar char="•"/>
            </a:pPr>
            <a:r>
              <a:rPr lang="en-US" sz="2200" dirty="0" smtClean="0"/>
              <a:t>For pension drawing accounts, a 50% concession is allowed both in minimum balance requirements as well as in service charges.</a:t>
            </a:r>
          </a:p>
          <a:p>
            <a:pPr marL="223838" marR="0" lvl="0" indent="-292418" algn="l" rtl="0">
              <a:lnSpc>
                <a:spcPct val="90000"/>
              </a:lnSpc>
              <a:spcBef>
                <a:spcPts val="1800"/>
              </a:spcBef>
              <a:spcAft>
                <a:spcPts val="0"/>
              </a:spcAft>
              <a:buClr>
                <a:srgbClr val="979797"/>
              </a:buClr>
              <a:buSzPct val="100000"/>
              <a:buFont typeface="Arial"/>
              <a:buChar char="•"/>
            </a:pPr>
            <a:endParaRPr lang="en-US" sz="2200" b="0" i="0" u="none" strike="noStrike" cap="none" dirty="0">
              <a:solidFill>
                <a:schemeClr val="dk1"/>
              </a:solidFill>
              <a:latin typeface="Cambria"/>
              <a:ea typeface="Cambria"/>
              <a:cs typeface="Cambria"/>
              <a:sym typeface="Cambria"/>
            </a:endParaRPr>
          </a:p>
          <a:p>
            <a:pPr marL="223838" marR="0" lvl="0" indent="-223838" algn="l" rtl="0">
              <a:lnSpc>
                <a:spcPct val="90000"/>
              </a:lnSpc>
              <a:spcBef>
                <a:spcPts val="1800"/>
              </a:spcBef>
              <a:buClr>
                <a:srgbClr val="979797"/>
              </a:buClr>
              <a:buSzPct val="50909"/>
              <a:buFont typeface="Arial"/>
              <a:buNone/>
            </a:pPr>
            <a:endParaRPr sz="220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Shape 455"/>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Cotd.</a:t>
            </a:r>
          </a:p>
        </p:txBody>
      </p:sp>
      <p:sp>
        <p:nvSpPr>
          <p:cNvPr id="456" name="Shape 456"/>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lvl="0" indent="-68580" rtl="0">
              <a:spcBef>
                <a:spcPts val="0"/>
              </a:spcBef>
              <a:buSzPct val="100000"/>
            </a:pPr>
            <a:r>
              <a:rPr lang="en-US" sz="2200" dirty="0" smtClean="0"/>
              <a:t>Minimum </a:t>
            </a:r>
            <a:r>
              <a:rPr lang="en-US" sz="2200" dirty="0"/>
              <a:t>balance required to be maintained in a Current Account :-</a:t>
            </a:r>
          </a:p>
          <a:p>
            <a:pPr marL="0" lvl="0" indent="0" rtl="0">
              <a:spcBef>
                <a:spcPts val="0"/>
              </a:spcBef>
              <a:buClr>
                <a:srgbClr val="979797"/>
              </a:buClr>
              <a:buSzPct val="25000"/>
              <a:buFont typeface="Arial"/>
              <a:buNone/>
            </a:pPr>
            <a:r>
              <a:rPr lang="en-US" sz="2200" dirty="0"/>
              <a:t>                                                          Metro          Urban             Semi-urban          Rural</a:t>
            </a:r>
          </a:p>
          <a:p>
            <a:pPr marL="0" lvl="0" indent="0" rtl="0">
              <a:spcBef>
                <a:spcPts val="0"/>
              </a:spcBef>
              <a:buClr>
                <a:srgbClr val="979797"/>
              </a:buClr>
              <a:buSzPct val="25000"/>
              <a:buFont typeface="Arial"/>
              <a:buNone/>
            </a:pPr>
            <a:r>
              <a:rPr lang="en-US" sz="2200" dirty="0"/>
              <a:t>1.Individual Accounts             Rs 5000/-      Rs 5000/-         Rs 5000/-      Rs 2500/-</a:t>
            </a:r>
          </a:p>
          <a:p>
            <a:pPr marL="0" lvl="0" indent="0" rtl="0">
              <a:spcBef>
                <a:spcPts val="0"/>
              </a:spcBef>
              <a:buClr>
                <a:srgbClr val="979797"/>
              </a:buClr>
              <a:buSzPct val="25000"/>
              <a:buFont typeface="Arial"/>
              <a:buNone/>
            </a:pPr>
            <a:r>
              <a:rPr lang="en-US" sz="2200" dirty="0"/>
              <a:t>2.Non-Individual accounts    Rs 10000/-    Rs 10000/-      Rs 10000/-    Rs 5000/- </a:t>
            </a:r>
          </a:p>
          <a:p>
            <a:pPr lvl="0">
              <a:spcBef>
                <a:spcPts val="0"/>
              </a:spcBef>
              <a:buNone/>
            </a:pPr>
            <a:endParaRPr sz="2200"/>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Shape 461"/>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Customer Satisfaction </a:t>
            </a:r>
          </a:p>
        </p:txBody>
      </p:sp>
      <p:sp>
        <p:nvSpPr>
          <p:cNvPr id="5" name="Rectangle 4"/>
          <p:cNvSpPr/>
          <p:nvPr/>
        </p:nvSpPr>
        <p:spPr>
          <a:xfrm>
            <a:off x="1336431" y="3038619"/>
            <a:ext cx="10424160" cy="1421928"/>
          </a:xfrm>
          <a:prstGeom prst="rect">
            <a:avLst/>
          </a:prstGeom>
        </p:spPr>
        <p:txBody>
          <a:bodyPr wrap="square">
            <a:spAutoFit/>
          </a:bodyPr>
          <a:lstStyle/>
          <a:p>
            <a:pPr marL="223838" lvl="0" indent="-223838">
              <a:lnSpc>
                <a:spcPct val="80000"/>
              </a:lnSpc>
              <a:buClr>
                <a:srgbClr val="979797"/>
              </a:buClr>
              <a:buSzPct val="80727"/>
            </a:pPr>
            <a:r>
              <a:rPr lang="en-US" sz="3600" dirty="0" smtClean="0">
                <a:solidFill>
                  <a:schemeClr val="dk1"/>
                </a:solidFill>
                <a:latin typeface="Cambria" pitchFamily="18" charset="0"/>
                <a:ea typeface="Cambria"/>
                <a:cs typeface="Cambria"/>
                <a:sym typeface="Cambria"/>
              </a:rPr>
              <a:t>  Here </a:t>
            </a:r>
            <a:r>
              <a:rPr lang="en-US" sz="3600" dirty="0" smtClean="0">
                <a:solidFill>
                  <a:schemeClr val="dk1"/>
                </a:solidFill>
                <a:latin typeface="Cambria" pitchFamily="18" charset="0"/>
                <a:ea typeface="Cambria"/>
                <a:cs typeface="Cambria"/>
                <a:sym typeface="Cambria"/>
              </a:rPr>
              <a:t>we will determine that how much </a:t>
            </a:r>
            <a:r>
              <a:rPr lang="en-US" sz="3600" dirty="0" smtClean="0">
                <a:latin typeface="Cambria" pitchFamily="18" charset="0"/>
              </a:rPr>
              <a:t>is the customer satisfied by  the Public Sector Banks as well as Private Sector Banks.</a:t>
            </a:r>
            <a:endParaRPr lang="en-US" sz="3600" dirty="0" smtClean="0">
              <a:solidFill>
                <a:schemeClr val="dk1"/>
              </a:solidFill>
              <a:latin typeface="Cambria" pitchFamily="18" charset="0"/>
              <a:ea typeface="Cambria"/>
              <a:cs typeface="Cambria"/>
              <a:sym typeface="Cambri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Banking history in India</a:t>
            </a:r>
          </a:p>
        </p:txBody>
      </p:sp>
      <p:sp>
        <p:nvSpPr>
          <p:cNvPr id="201" name="Shape 201"/>
          <p:cNvSpPr txBox="1">
            <a:spLocks noGrp="1"/>
          </p:cNvSpPr>
          <p:nvPr>
            <p:ph type="body" idx="1"/>
          </p:nvPr>
        </p:nvSpPr>
        <p:spPr>
          <a:xfrm>
            <a:off x="1522412" y="1966925"/>
            <a:ext cx="9829800" cy="4187700"/>
          </a:xfrm>
          <a:prstGeom prst="rect">
            <a:avLst/>
          </a:prstGeom>
        </p:spPr>
        <p:txBody>
          <a:bodyPr lIns="91425" tIns="91425" rIns="91425" bIns="91425" anchor="t" anchorCtr="0">
            <a:noAutofit/>
          </a:bodyPr>
          <a:lstStyle/>
          <a:p>
            <a:pPr marL="0" lvl="0" indent="0" rtl="0">
              <a:spcBef>
                <a:spcPts val="0"/>
              </a:spcBef>
              <a:buNone/>
            </a:pPr>
            <a:r>
              <a:rPr lang="en-US" dirty="0"/>
              <a:t>First Banks:	</a:t>
            </a:r>
            <a:endParaRPr lang="en-US" dirty="0" smtClean="0"/>
          </a:p>
          <a:p>
            <a:pPr marL="0" lvl="0" indent="0" rtl="0">
              <a:spcBef>
                <a:spcPts val="0"/>
              </a:spcBef>
              <a:buNone/>
            </a:pPr>
            <a:r>
              <a:rPr lang="en-US" b="1" dirty="0" smtClean="0"/>
              <a:t>Bank </a:t>
            </a:r>
            <a:r>
              <a:rPr lang="en-US" b="1" dirty="0"/>
              <a:t>of Hindustan</a:t>
            </a:r>
            <a:r>
              <a:rPr lang="en-US" dirty="0"/>
              <a:t> (</a:t>
            </a:r>
            <a:r>
              <a:rPr lang="en-US" dirty="0" smtClean="0"/>
              <a:t>1770-1829)</a:t>
            </a:r>
          </a:p>
          <a:p>
            <a:pPr marL="0" lvl="0" indent="0" rtl="0">
              <a:spcBef>
                <a:spcPts val="0"/>
              </a:spcBef>
              <a:buNone/>
            </a:pPr>
            <a:r>
              <a:rPr lang="en-US" b="1" dirty="0" smtClean="0"/>
              <a:t>The </a:t>
            </a:r>
            <a:r>
              <a:rPr lang="en-US" b="1" dirty="0"/>
              <a:t>General Bank of India</a:t>
            </a:r>
            <a:r>
              <a:rPr lang="en-US" dirty="0"/>
              <a:t>, </a:t>
            </a:r>
            <a:r>
              <a:rPr lang="en-US" dirty="0" err="1"/>
              <a:t>estd</a:t>
            </a:r>
            <a:r>
              <a:rPr lang="en-US" dirty="0"/>
              <a:t>. 1786. </a:t>
            </a:r>
          </a:p>
          <a:p>
            <a:pPr marL="0" lvl="0" indent="0" rtl="0">
              <a:spcBef>
                <a:spcPts val="0"/>
              </a:spcBef>
              <a:buNone/>
            </a:pPr>
            <a:endParaRPr lang="en-US" b="1" dirty="0" smtClean="0"/>
          </a:p>
          <a:p>
            <a:pPr marL="0" lvl="0" indent="0" rtl="0">
              <a:spcBef>
                <a:spcPts val="0"/>
              </a:spcBef>
              <a:buNone/>
            </a:pPr>
            <a:r>
              <a:rPr lang="en-US" b="1" dirty="0" smtClean="0"/>
              <a:t>SBI</a:t>
            </a:r>
            <a:r>
              <a:rPr lang="en-US" dirty="0"/>
              <a:t>: Largest and oldest in India, </a:t>
            </a:r>
            <a:r>
              <a:rPr lang="en-US" dirty="0" err="1"/>
              <a:t>estd</a:t>
            </a:r>
            <a:r>
              <a:rPr lang="en-US" dirty="0"/>
              <a:t>. </a:t>
            </a:r>
            <a:r>
              <a:rPr lang="en-US" dirty="0" smtClean="0"/>
              <a:t>1806</a:t>
            </a:r>
          </a:p>
          <a:p>
            <a:pPr marL="0" lvl="0" indent="0" rtl="0">
              <a:spcBef>
                <a:spcPts val="0"/>
              </a:spcBef>
              <a:buNone/>
            </a:pPr>
            <a:endParaRPr lang="en-US" dirty="0"/>
          </a:p>
          <a:p>
            <a:pPr marL="0" lvl="0" indent="0" rtl="0">
              <a:spcBef>
                <a:spcPts val="0"/>
              </a:spcBef>
              <a:buNone/>
            </a:pPr>
            <a:r>
              <a:rPr lang="en-US" b="1" dirty="0"/>
              <a:t>Reserve Bank of India</a:t>
            </a:r>
            <a:r>
              <a:rPr lang="en-US" dirty="0"/>
              <a:t>: Country’s national banking </a:t>
            </a:r>
            <a:r>
              <a:rPr lang="en-US" dirty="0" smtClean="0"/>
              <a:t>institution </a:t>
            </a:r>
            <a:r>
              <a:rPr lang="en-US" dirty="0" err="1" smtClean="0"/>
              <a:t>estd</a:t>
            </a:r>
            <a:r>
              <a:rPr lang="en-US" dirty="0"/>
              <a:t>. 1935</a:t>
            </a:r>
          </a:p>
          <a:p>
            <a:pPr marL="0" lvl="0" indent="0" rtl="0">
              <a:spcBef>
                <a:spcPts val="0"/>
              </a:spcBef>
              <a:buNone/>
            </a:pPr>
            <a:endParaRPr/>
          </a:p>
          <a:p>
            <a:pPr marL="0" lvl="0" indent="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Shape 467"/>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Factors affecting Customer’s Satisfaction </a:t>
            </a:r>
          </a:p>
        </p:txBody>
      </p:sp>
      <p:sp>
        <p:nvSpPr>
          <p:cNvPr id="468" name="Shape 468"/>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Banking Technology.</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Behaviour of Banking Staff.</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Banking Services.</a:t>
            </a:r>
          </a:p>
          <a:p>
            <a:pPr marL="223838" marR="0" lvl="0" indent="-223838" algn="l" rtl="0">
              <a:lnSpc>
                <a:spcPct val="90000"/>
              </a:lnSpc>
              <a:spcBef>
                <a:spcPts val="1800"/>
              </a:spcBef>
              <a:spcAft>
                <a:spcPts val="0"/>
              </a:spcAft>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Banking Schemes.</a:t>
            </a:r>
          </a:p>
          <a:p>
            <a:pPr marL="223838" marR="0" lvl="0" indent="-223838" algn="l" rtl="0">
              <a:lnSpc>
                <a:spcPct val="90000"/>
              </a:lnSpc>
              <a:spcBef>
                <a:spcPts val="1800"/>
              </a:spcBef>
              <a:buClr>
                <a:srgbClr val="979797"/>
              </a:buClr>
              <a:buSzPct val="80000"/>
              <a:buFont typeface="Arial"/>
              <a:buChar char="•"/>
            </a:pPr>
            <a:r>
              <a:rPr lang="en-US" sz="2400" b="0" i="0" u="none" strike="noStrike" cap="none">
                <a:solidFill>
                  <a:schemeClr val="dk1"/>
                </a:solidFill>
                <a:latin typeface="Cambria"/>
                <a:ea typeface="Cambria"/>
                <a:cs typeface="Cambria"/>
                <a:sym typeface="Cambria"/>
              </a:rPr>
              <a:t>Number of Branches all over the nation.</a:t>
            </a: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Shape 473"/>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Contd.</a:t>
            </a:r>
          </a:p>
        </p:txBody>
      </p:sp>
      <p:sp>
        <p:nvSpPr>
          <p:cNvPr id="474" name="Shape 474"/>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511175" marR="0" lvl="1" indent="-231775" algn="l" rtl="0">
              <a:lnSpc>
                <a:spcPct val="90000"/>
              </a:lnSpc>
              <a:spcBef>
                <a:spcPts val="0"/>
              </a:spcBef>
              <a:spcAft>
                <a:spcPts val="0"/>
              </a:spcAft>
              <a:buClr>
                <a:srgbClr val="979797"/>
              </a:buClr>
              <a:buSzPct val="25000"/>
              <a:buFont typeface="Arial"/>
              <a:buNone/>
            </a:pPr>
            <a:r>
              <a:rPr lang="en-US" sz="2000" b="0" i="0" u="none" strike="noStrike" cap="none">
                <a:solidFill>
                  <a:schemeClr val="dk1"/>
                </a:solidFill>
                <a:latin typeface="Cambria"/>
                <a:ea typeface="Cambria"/>
                <a:cs typeface="Cambria"/>
                <a:sym typeface="Cambria"/>
              </a:rPr>
              <a:t>So, we have taken data from a research paper:-</a:t>
            </a:r>
          </a:p>
          <a:p>
            <a:pPr marL="511175" marR="0" lvl="1" indent="-231775" algn="l" rtl="0">
              <a:lnSpc>
                <a:spcPct val="90000"/>
              </a:lnSpc>
              <a:spcBef>
                <a:spcPts val="1000"/>
              </a:spcBef>
              <a:spcAft>
                <a:spcPts val="0"/>
              </a:spcAft>
              <a:buClr>
                <a:srgbClr val="979797"/>
              </a:buClr>
              <a:buSzPct val="25000"/>
              <a:buFont typeface="Arial"/>
              <a:buNone/>
            </a:pPr>
            <a:r>
              <a:rPr lang="en-US" sz="2000" b="0" i="0" u="sng" strike="noStrike" cap="none">
                <a:solidFill>
                  <a:schemeClr val="hlink"/>
                </a:solidFill>
                <a:latin typeface="Cambria"/>
                <a:ea typeface="Cambria"/>
                <a:cs typeface="Cambria"/>
                <a:sym typeface="Cambria"/>
                <a:hlinkClick r:id="rId3"/>
              </a:rPr>
              <a:t>http://indianresearchjournals.com/pdf/APJMMR/2013/July/13.pdf</a:t>
            </a:r>
          </a:p>
          <a:p>
            <a:pPr marL="511175" marR="0" lvl="1" indent="-231775" algn="l" rtl="0">
              <a:lnSpc>
                <a:spcPct val="90000"/>
              </a:lnSpc>
              <a:spcBef>
                <a:spcPts val="1000"/>
              </a:spcBef>
              <a:spcAft>
                <a:spcPts val="0"/>
              </a:spcAft>
              <a:buClr>
                <a:srgbClr val="979797"/>
              </a:buClr>
              <a:buSzPct val="25000"/>
              <a:buFont typeface="Arial"/>
              <a:buNone/>
            </a:pPr>
            <a:r>
              <a:rPr lang="en-US" sz="2000" b="0" i="0" u="none" strike="noStrike" cap="none">
                <a:solidFill>
                  <a:schemeClr val="dk1"/>
                </a:solidFill>
                <a:latin typeface="Cambria"/>
                <a:ea typeface="Cambria"/>
                <a:cs typeface="Cambria"/>
                <a:sym typeface="Cambria"/>
              </a:rPr>
              <a:t>Let’s see the data:-</a:t>
            </a:r>
          </a:p>
          <a:p>
            <a:pPr marL="511175" marR="0" lvl="1" indent="-231775" algn="l" rtl="0">
              <a:lnSpc>
                <a:spcPct val="90000"/>
              </a:lnSpc>
              <a:spcBef>
                <a:spcPts val="1000"/>
              </a:spcBef>
              <a:spcAft>
                <a:spcPts val="0"/>
              </a:spcAft>
              <a:buClr>
                <a:srgbClr val="979797"/>
              </a:buClr>
              <a:buSzPct val="25000"/>
              <a:buFont typeface="Arial"/>
              <a:buNone/>
            </a:pPr>
            <a:r>
              <a:rPr lang="en-US" sz="2000" b="0" i="0" u="none" strike="noStrike" cap="none">
                <a:solidFill>
                  <a:schemeClr val="dk1"/>
                </a:solidFill>
                <a:latin typeface="Cambria"/>
                <a:ea typeface="Cambria"/>
                <a:cs typeface="Cambria"/>
                <a:sym typeface="Cambria"/>
              </a:rPr>
              <a:t>They did survey of 120 peoples of different demographics as shown below:-</a:t>
            </a:r>
          </a:p>
          <a:p>
            <a:pPr marL="511175" marR="0" lvl="1" indent="-231775" algn="l" rtl="0">
              <a:lnSpc>
                <a:spcPct val="90000"/>
              </a:lnSpc>
              <a:spcBef>
                <a:spcPts val="1000"/>
              </a:spcBef>
              <a:buClr>
                <a:srgbClr val="979797"/>
              </a:buClr>
              <a:buSzPct val="25000"/>
              <a:buFont typeface="Arial"/>
              <a:buNone/>
            </a:pPr>
            <a:endParaRPr sz="200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479" name="Shape 479"/>
          <p:cNvPicPr preferRelativeResize="0"/>
          <p:nvPr/>
        </p:nvPicPr>
        <p:blipFill rotWithShape="1">
          <a:blip r:embed="rId3">
            <a:alphaModFix/>
          </a:blip>
          <a:srcRect/>
          <a:stretch/>
        </p:blipFill>
        <p:spPr>
          <a:xfrm>
            <a:off x="1751011" y="190044"/>
            <a:ext cx="6972300" cy="6667955"/>
          </a:xfrm>
          <a:prstGeom prst="rect">
            <a:avLst/>
          </a:prstGeom>
          <a:noFill/>
          <a:ln>
            <a:noFill/>
          </a:ln>
        </p:spPr>
      </p:pic>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Shape 484"/>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Contd.</a:t>
            </a:r>
          </a:p>
        </p:txBody>
      </p:sp>
      <p:sp>
        <p:nvSpPr>
          <p:cNvPr id="485" name="Shape 485"/>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25000"/>
              <a:buFont typeface="Arial"/>
              <a:buNone/>
            </a:pPr>
            <a:r>
              <a:rPr lang="en-US" sz="2220" b="0" i="0" u="none" strike="noStrike" cap="none" dirty="0">
                <a:solidFill>
                  <a:schemeClr val="dk1"/>
                </a:solidFill>
                <a:latin typeface="Cambria"/>
                <a:ea typeface="Cambria"/>
                <a:cs typeface="Cambria"/>
                <a:sym typeface="Cambria"/>
              </a:rPr>
              <a:t>They did survey on following Factors:-</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dirty="0">
                <a:solidFill>
                  <a:schemeClr val="dk1"/>
                </a:solidFill>
                <a:latin typeface="Cambria"/>
                <a:ea typeface="Cambria"/>
                <a:cs typeface="Cambria"/>
                <a:sym typeface="Cambria"/>
              </a:rPr>
              <a:t>Reliability-The bank provides reliable and error free services and assistance.</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dirty="0">
                <a:solidFill>
                  <a:schemeClr val="dk1"/>
                </a:solidFill>
                <a:latin typeface="Cambria"/>
                <a:ea typeface="Cambria"/>
                <a:cs typeface="Cambria"/>
                <a:sym typeface="Cambria"/>
              </a:rPr>
              <a:t>Responsiveness-The bank employees are always ready to help and consult the customers when need arises</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dirty="0">
                <a:solidFill>
                  <a:schemeClr val="dk1"/>
                </a:solidFill>
                <a:latin typeface="Cambria"/>
                <a:ea typeface="Cambria"/>
                <a:cs typeface="Cambria"/>
                <a:sym typeface="Cambria"/>
              </a:rPr>
              <a:t>Assurance-Customer’s confidence on the transactions and financial services provided by the bank </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dirty="0">
                <a:solidFill>
                  <a:schemeClr val="dk1"/>
                </a:solidFill>
                <a:latin typeface="Cambria"/>
                <a:ea typeface="Cambria"/>
                <a:cs typeface="Cambria"/>
                <a:sym typeface="Cambria"/>
              </a:rPr>
              <a:t>Empathy-</a:t>
            </a:r>
            <a:r>
              <a:rPr lang="en-US" sz="2220" b="0" i="0" u="none" strike="noStrike" cap="none" dirty="0" err="1">
                <a:solidFill>
                  <a:schemeClr val="dk1"/>
                </a:solidFill>
                <a:latin typeface="Cambria"/>
                <a:ea typeface="Cambria"/>
                <a:cs typeface="Cambria"/>
                <a:sym typeface="Cambria"/>
              </a:rPr>
              <a:t>Conveniency</a:t>
            </a:r>
            <a:r>
              <a:rPr lang="en-US" sz="2220" b="0" i="0" u="none" strike="noStrike" cap="none" dirty="0">
                <a:solidFill>
                  <a:schemeClr val="dk1"/>
                </a:solidFill>
                <a:latin typeface="Cambria"/>
                <a:ea typeface="Cambria"/>
                <a:cs typeface="Cambria"/>
                <a:sym typeface="Cambria"/>
              </a:rPr>
              <a:t> provided to the customer.</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dirty="0">
                <a:solidFill>
                  <a:schemeClr val="dk1"/>
                </a:solidFill>
                <a:latin typeface="Cambria"/>
                <a:ea typeface="Cambria"/>
                <a:cs typeface="Cambria"/>
                <a:sym typeface="Cambria"/>
              </a:rPr>
              <a:t>Tangible-Appearance of bank properties and employees</a:t>
            </a:r>
          </a:p>
          <a:p>
            <a:pPr marL="223838" marR="0" lvl="0" indent="-223838" algn="l" rtl="0">
              <a:lnSpc>
                <a:spcPct val="90000"/>
              </a:lnSpc>
              <a:spcBef>
                <a:spcPts val="1800"/>
              </a:spcBef>
              <a:spcAft>
                <a:spcPts val="0"/>
              </a:spcAft>
              <a:buClr>
                <a:srgbClr val="979797"/>
              </a:buClr>
              <a:buSzPct val="25000"/>
              <a:buFont typeface="Arial"/>
              <a:buNone/>
            </a:pPr>
            <a:r>
              <a:rPr lang="en-US" sz="2220" b="0" i="0" u="none" strike="noStrike" cap="none" dirty="0">
                <a:solidFill>
                  <a:schemeClr val="dk1"/>
                </a:solidFill>
                <a:latin typeface="Cambria"/>
                <a:ea typeface="Cambria"/>
                <a:cs typeface="Cambria"/>
                <a:sym typeface="Cambria"/>
              </a:rPr>
              <a:t>Based on the above factors the data gathered is as </a:t>
            </a:r>
            <a:r>
              <a:rPr lang="en-US" sz="2220" b="0" i="0" u="none" strike="noStrike" cap="none" dirty="0" smtClean="0">
                <a:solidFill>
                  <a:schemeClr val="dk1"/>
                </a:solidFill>
                <a:latin typeface="Cambria"/>
                <a:ea typeface="Cambria"/>
                <a:cs typeface="Cambria"/>
                <a:sym typeface="Cambria"/>
              </a:rPr>
              <a:t>shown in next slide:-</a:t>
            </a:r>
          </a:p>
          <a:p>
            <a:pPr marL="223838" marR="0" lvl="0" indent="-223838" algn="l" rtl="0">
              <a:lnSpc>
                <a:spcPct val="90000"/>
              </a:lnSpc>
              <a:spcBef>
                <a:spcPts val="1800"/>
              </a:spcBef>
              <a:spcAft>
                <a:spcPts val="0"/>
              </a:spcAft>
              <a:buClr>
                <a:srgbClr val="979797"/>
              </a:buClr>
              <a:buSzPct val="25000"/>
              <a:buFont typeface="Arial"/>
              <a:buNone/>
            </a:pPr>
            <a:r>
              <a:rPr lang="en-US" sz="2220" dirty="0" smtClean="0"/>
              <a:t>(They gave the ratings out of 5)</a:t>
            </a:r>
            <a:endParaRPr lang="en-US" sz="2220" b="0" i="0" u="none" strike="noStrike" cap="none" dirty="0">
              <a:solidFill>
                <a:schemeClr val="dk1"/>
              </a:solidFill>
              <a:latin typeface="Cambria"/>
              <a:ea typeface="Cambria"/>
              <a:cs typeface="Cambria"/>
              <a:sym typeface="Cambria"/>
            </a:endParaRPr>
          </a:p>
          <a:p>
            <a:pPr marL="223838" marR="0" lvl="0" indent="-223838" algn="l" rtl="0">
              <a:lnSpc>
                <a:spcPct val="90000"/>
              </a:lnSpc>
              <a:spcBef>
                <a:spcPts val="1800"/>
              </a:spcBef>
              <a:spcAft>
                <a:spcPts val="0"/>
              </a:spcAft>
              <a:buClr>
                <a:srgbClr val="979797"/>
              </a:buClr>
              <a:buSzPct val="80727"/>
              <a:buFont typeface="Arial"/>
              <a:buNone/>
            </a:pPr>
            <a:endParaRPr sz="2220" b="0" i="0" u="none" strike="noStrike" cap="none">
              <a:solidFill>
                <a:schemeClr val="dk1"/>
              </a:solidFill>
              <a:latin typeface="Cambria"/>
              <a:ea typeface="Cambria"/>
              <a:cs typeface="Cambria"/>
              <a:sym typeface="Cambria"/>
            </a:endParaRPr>
          </a:p>
          <a:p>
            <a:pPr marL="223838" marR="0" lvl="0" indent="-223838" algn="l" rtl="0">
              <a:lnSpc>
                <a:spcPct val="90000"/>
              </a:lnSpc>
              <a:spcBef>
                <a:spcPts val="1800"/>
              </a:spcBef>
              <a:spcAft>
                <a:spcPts val="0"/>
              </a:spcAft>
              <a:buClr>
                <a:srgbClr val="979797"/>
              </a:buClr>
              <a:buSzPct val="80727"/>
              <a:buFont typeface="Arial"/>
              <a:buNone/>
            </a:pPr>
            <a:endParaRPr sz="2220" b="0" i="0" u="none" strike="noStrike" cap="none">
              <a:solidFill>
                <a:schemeClr val="dk1"/>
              </a:solidFill>
              <a:latin typeface="Cambria"/>
              <a:ea typeface="Cambria"/>
              <a:cs typeface="Cambria"/>
              <a:sym typeface="Cambria"/>
            </a:endParaRPr>
          </a:p>
          <a:p>
            <a:pPr marL="223838" marR="0" lvl="0" indent="-223838" algn="l" rtl="0">
              <a:lnSpc>
                <a:spcPct val="90000"/>
              </a:lnSpc>
              <a:spcBef>
                <a:spcPts val="1800"/>
              </a:spcBef>
              <a:buClr>
                <a:srgbClr val="979797"/>
              </a:buClr>
              <a:buSzPct val="80727"/>
              <a:buFont typeface="Arial"/>
              <a:buNone/>
            </a:pPr>
            <a:endParaRPr sz="2220" b="0" i="0" u="none" strike="noStrike" cap="none">
              <a:solidFill>
                <a:schemeClr val="dk1"/>
              </a:solidFill>
              <a:latin typeface="Cambria"/>
              <a:ea typeface="Cambria"/>
              <a:cs typeface="Cambria"/>
              <a:sym typeface="Cambria"/>
            </a:endParaRPr>
          </a:p>
        </p:txBody>
      </p:sp>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pic>
        <p:nvPicPr>
          <p:cNvPr id="490" name="Shape 490"/>
          <p:cNvPicPr preferRelativeResize="0"/>
          <p:nvPr/>
        </p:nvPicPr>
        <p:blipFill rotWithShape="1">
          <a:blip r:embed="rId3">
            <a:alphaModFix/>
          </a:blip>
          <a:srcRect/>
          <a:stretch/>
        </p:blipFill>
        <p:spPr>
          <a:xfrm>
            <a:off x="2436811" y="381000"/>
            <a:ext cx="7962899" cy="6181725"/>
          </a:xfrm>
          <a:prstGeom prst="rect">
            <a:avLst/>
          </a:prstGeom>
          <a:noFill/>
          <a:ln>
            <a:noFill/>
          </a:ln>
        </p:spPr>
      </p:pic>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Shape 495"/>
          <p:cNvPicPr preferRelativeResize="0"/>
          <p:nvPr/>
        </p:nvPicPr>
        <p:blipFill rotWithShape="1">
          <a:blip r:embed="rId3">
            <a:alphaModFix/>
          </a:blip>
          <a:srcRect/>
          <a:stretch/>
        </p:blipFill>
        <p:spPr>
          <a:xfrm>
            <a:off x="2360611" y="3124200"/>
            <a:ext cx="7648575" cy="2571749"/>
          </a:xfrm>
          <a:prstGeom prst="rect">
            <a:avLst/>
          </a:prstGeom>
          <a:noFill/>
          <a:ln>
            <a:noFill/>
          </a:ln>
        </p:spPr>
      </p:pic>
      <p:pic>
        <p:nvPicPr>
          <p:cNvPr id="496" name="Shape 496"/>
          <p:cNvPicPr preferRelativeResize="0"/>
          <p:nvPr/>
        </p:nvPicPr>
        <p:blipFill rotWithShape="1">
          <a:blip r:embed="rId4">
            <a:alphaModFix/>
          </a:blip>
          <a:srcRect/>
          <a:stretch/>
        </p:blipFill>
        <p:spPr>
          <a:xfrm>
            <a:off x="2360611" y="2667000"/>
            <a:ext cx="7658100" cy="514350"/>
          </a:xfrm>
          <a:prstGeom prst="rect">
            <a:avLst/>
          </a:prstGeom>
          <a:noFill/>
          <a:ln>
            <a:noFill/>
          </a:ln>
        </p:spPr>
      </p:pic>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Shape 501"/>
          <p:cNvSpPr txBox="1">
            <a:spLocks noGrp="1"/>
          </p:cNvSpPr>
          <p:nvPr>
            <p:ph type="title"/>
          </p:nvPr>
        </p:nvSpPr>
        <p:spPr>
          <a:xfrm>
            <a:off x="1522412" y="381000"/>
            <a:ext cx="9829798" cy="1219199"/>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Cambria"/>
              <a:buNone/>
            </a:pPr>
            <a:r>
              <a:rPr lang="en-US" sz="3600" b="0" i="0" u="none" strike="noStrike" cap="none">
                <a:solidFill>
                  <a:schemeClr val="accent1"/>
                </a:solidFill>
                <a:latin typeface="Cambria"/>
                <a:ea typeface="Cambria"/>
                <a:cs typeface="Cambria"/>
                <a:sym typeface="Cambria"/>
              </a:rPr>
              <a:t>Inference</a:t>
            </a:r>
          </a:p>
        </p:txBody>
      </p:sp>
      <p:sp>
        <p:nvSpPr>
          <p:cNvPr id="502" name="Shape 502"/>
          <p:cNvSpPr txBox="1">
            <a:spLocks noGrp="1"/>
          </p:cNvSpPr>
          <p:nvPr>
            <p:ph type="body" idx="1"/>
          </p:nvPr>
        </p:nvSpPr>
        <p:spPr>
          <a:xfrm>
            <a:off x="1522412" y="1981200"/>
            <a:ext cx="9829798" cy="4187824"/>
          </a:xfrm>
          <a:prstGeom prst="rect">
            <a:avLst/>
          </a:prstGeom>
          <a:noFill/>
          <a:ln>
            <a:noFill/>
          </a:ln>
        </p:spPr>
        <p:txBody>
          <a:bodyPr lIns="91425" tIns="45700" rIns="91425" bIns="45700" anchor="t" anchorCtr="0">
            <a:noAutofit/>
          </a:bodyPr>
          <a:lstStyle/>
          <a:p>
            <a:pPr marL="223838" marR="0" lvl="0" indent="-223838" algn="l" rtl="0">
              <a:lnSpc>
                <a:spcPct val="90000"/>
              </a:lnSpc>
              <a:spcBef>
                <a:spcPts val="0"/>
              </a:spcBef>
              <a:spcAft>
                <a:spcPts val="0"/>
              </a:spcAft>
              <a:buClr>
                <a:srgbClr val="979797"/>
              </a:buClr>
              <a:buSzPct val="25000"/>
              <a:buFont typeface="Arial"/>
              <a:buNone/>
            </a:pPr>
            <a:r>
              <a:rPr lang="en-US" sz="2220" b="0" i="0" u="none" strike="noStrike" cap="none">
                <a:solidFill>
                  <a:schemeClr val="dk1"/>
                </a:solidFill>
                <a:latin typeface="Cambria"/>
                <a:ea typeface="Cambria"/>
                <a:cs typeface="Cambria"/>
                <a:sym typeface="Cambria"/>
              </a:rPr>
              <a:t>From this data we Infer that:-</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A customer gives highest importance to reliability dimension.</a:t>
            </a:r>
          </a:p>
          <a:p>
            <a:pPr marL="511175" marR="0" lvl="1" indent="-231775" algn="l" rtl="0">
              <a:lnSpc>
                <a:spcPct val="90000"/>
              </a:lnSpc>
              <a:spcBef>
                <a:spcPts val="1000"/>
              </a:spcBef>
              <a:spcAft>
                <a:spcPts val="0"/>
              </a:spcAft>
              <a:buClr>
                <a:srgbClr val="979797"/>
              </a:buClr>
              <a:buSzPct val="77894"/>
              <a:buFont typeface="Arial"/>
              <a:buChar char="•"/>
            </a:pPr>
            <a:r>
              <a:rPr lang="en-US" sz="1850" b="0" i="0" u="none" strike="noStrike" cap="none">
                <a:solidFill>
                  <a:schemeClr val="dk1"/>
                </a:solidFill>
                <a:latin typeface="Cambria"/>
                <a:ea typeface="Cambria"/>
                <a:cs typeface="Cambria"/>
                <a:sym typeface="Cambria"/>
              </a:rPr>
              <a:t>Within this dimension they focuses more on how fulfillment of bank’s promise to work and their interest to do work. </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Further customers give more second and third most importance to the responsiveness and assurance factors respectively.</a:t>
            </a:r>
          </a:p>
          <a:p>
            <a:pPr marL="223838" marR="0" lvl="0" indent="-223838" algn="l" rtl="0">
              <a:lnSpc>
                <a:spcPct val="90000"/>
              </a:lnSpc>
              <a:spcBef>
                <a:spcPts val="1800"/>
              </a:spcBef>
              <a:spcAft>
                <a:spcPts val="0"/>
              </a:spcAft>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So, the banks should give more focus on improving reliability, responsiveness and assurance factors, and give training to staffs according to that.</a:t>
            </a:r>
          </a:p>
          <a:p>
            <a:pPr marL="223838" marR="0" lvl="0" indent="-223838" algn="l" rtl="0">
              <a:lnSpc>
                <a:spcPct val="90000"/>
              </a:lnSpc>
              <a:spcBef>
                <a:spcPts val="1800"/>
              </a:spcBef>
              <a:buClr>
                <a:srgbClr val="979797"/>
              </a:buClr>
              <a:buSzPct val="80727"/>
              <a:buFont typeface="Arial"/>
              <a:buChar char="•"/>
            </a:pPr>
            <a:r>
              <a:rPr lang="en-US" sz="2220" b="0" i="0" u="none" strike="noStrike" cap="none">
                <a:solidFill>
                  <a:schemeClr val="dk1"/>
                </a:solidFill>
                <a:latin typeface="Cambria"/>
                <a:ea typeface="Cambria"/>
                <a:cs typeface="Cambria"/>
                <a:sym typeface="Cambria"/>
              </a:rPr>
              <a:t>And at last we find that generally the customers are more satisfied from private banks though they charge more for their services.</a:t>
            </a:r>
          </a:p>
        </p:txBody>
      </p: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Shape 508"/>
          <p:cNvSpPr txBox="1">
            <a:spLocks noGrp="1"/>
          </p:cNvSpPr>
          <p:nvPr>
            <p:ph type="ctrTitle"/>
          </p:nvPr>
        </p:nvSpPr>
        <p:spPr>
          <a:xfrm>
            <a:off x="1520824" y="1600200"/>
            <a:ext cx="5945100" cy="3048000"/>
          </a:xfrm>
          <a:prstGeom prst="rect">
            <a:avLst/>
          </a:prstGeom>
        </p:spPr>
        <p:txBody>
          <a:bodyPr lIns="91425" tIns="91425" rIns="91425" bIns="91425" anchor="b" anchorCtr="0">
            <a:noAutofit/>
          </a:bodyPr>
          <a:lstStyle/>
          <a:p>
            <a:pPr lvl="0">
              <a:spcBef>
                <a:spcPts val="0"/>
              </a:spcBef>
              <a:buNone/>
            </a:pPr>
            <a:r>
              <a:rPr lang="en-US">
                <a:solidFill>
                  <a:schemeClr val="accent1"/>
                </a:solidFill>
              </a:rPr>
              <a:t>Article analysis</a:t>
            </a:r>
            <a:r>
              <a:rPr lang="en-US"/>
              <a:t> </a:t>
            </a:r>
          </a:p>
        </p:txBody>
      </p:sp>
      <p:sp>
        <p:nvSpPr>
          <p:cNvPr id="509" name="Shape 509"/>
          <p:cNvSpPr txBox="1">
            <a:spLocks noGrp="1"/>
          </p:cNvSpPr>
          <p:nvPr>
            <p:ph type="subTitle" idx="1"/>
          </p:nvPr>
        </p:nvSpPr>
        <p:spPr>
          <a:xfrm>
            <a:off x="1520825" y="4898571"/>
            <a:ext cx="5945100" cy="1270500"/>
          </a:xfrm>
          <a:prstGeom prst="rect">
            <a:avLst/>
          </a:prstGeom>
        </p:spPr>
        <p:txBody>
          <a:bodyPr lIns="91425" tIns="91425" rIns="91425" bIns="91425" anchor="t" anchorCtr="0">
            <a:noAutofit/>
          </a:bodyPr>
          <a:lstStyle/>
          <a:p>
            <a:pPr lvl="0" rtl="0">
              <a:spcBef>
                <a:spcPts val="0"/>
              </a:spcBef>
              <a:buNone/>
            </a:pPr>
            <a:r>
              <a:rPr lang="en-US" sz="1800" b="1">
                <a:solidFill>
                  <a:srgbClr val="FF0000"/>
                </a:solidFill>
                <a:latin typeface="Arial"/>
                <a:ea typeface="Arial"/>
                <a:cs typeface="Arial"/>
                <a:sym typeface="Arial"/>
              </a:rPr>
              <a:t>How PSU banks lose out to private peers</a:t>
            </a:r>
          </a:p>
          <a:p>
            <a:pPr lvl="0" rtl="0">
              <a:spcBef>
                <a:spcPts val="0"/>
              </a:spcBef>
              <a:buClr>
                <a:schemeClr val="dk2"/>
              </a:buClr>
              <a:buSzPct val="61111"/>
              <a:buFont typeface="Arial"/>
              <a:buNone/>
            </a:pPr>
            <a:r>
              <a:rPr lang="en-US" sz="1800">
                <a:solidFill>
                  <a:schemeClr val="dk2"/>
                </a:solidFill>
                <a:latin typeface="Calibri"/>
                <a:ea typeface="Calibri"/>
                <a:cs typeface="Calibri"/>
                <a:sym typeface="Calibri"/>
              </a:rPr>
              <a:t>Tamal Bandyopadhyay, live mint, E-paper, Mon, Jun 08 2015</a:t>
            </a:r>
          </a:p>
          <a:p>
            <a:pPr lvl="0">
              <a:spcBef>
                <a:spcPts val="0"/>
              </a:spcBef>
              <a:buNone/>
            </a:pPr>
            <a:endParaRPr sz="1800">
              <a:solidFill>
                <a:srgbClr val="FF0000"/>
              </a:solidFill>
            </a:endParaRPr>
          </a:p>
        </p:txBody>
      </p:sp>
    </p:spTree>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Shape 515"/>
          <p:cNvSpPr txBox="1"/>
          <p:nvPr/>
        </p:nvSpPr>
        <p:spPr>
          <a:xfrm>
            <a:off x="2324750" y="-132850"/>
            <a:ext cx="9099600" cy="3000000"/>
          </a:xfrm>
          <a:prstGeom prst="rect">
            <a:avLst/>
          </a:prstGeom>
          <a:noFill/>
          <a:ln>
            <a:noFill/>
          </a:ln>
        </p:spPr>
        <p:txBody>
          <a:bodyPr lIns="91425" tIns="91425" rIns="91425" bIns="91425" anchor="ctr" anchorCtr="0">
            <a:noAutofit/>
          </a:bodyPr>
          <a:lstStyle/>
          <a:p>
            <a:pPr lvl="0" rtl="0">
              <a:spcBef>
                <a:spcPts val="0"/>
              </a:spcBef>
              <a:buNone/>
            </a:pPr>
            <a:r>
              <a:rPr lang="en-US" sz="4400">
                <a:solidFill>
                  <a:srgbClr val="FFD966"/>
                </a:solidFill>
              </a:rPr>
              <a:t>Statistics provided in the article</a:t>
            </a:r>
          </a:p>
        </p:txBody>
      </p:sp>
      <p:sp>
        <p:nvSpPr>
          <p:cNvPr id="516" name="Shape 516"/>
          <p:cNvSpPr txBox="1"/>
          <p:nvPr/>
        </p:nvSpPr>
        <p:spPr>
          <a:xfrm>
            <a:off x="1909625" y="1726975"/>
            <a:ext cx="8800800" cy="5014800"/>
          </a:xfrm>
          <a:prstGeom prst="rect">
            <a:avLst/>
          </a:prstGeom>
          <a:noFill/>
          <a:ln>
            <a:noFill/>
          </a:ln>
        </p:spPr>
        <p:txBody>
          <a:bodyPr lIns="91425" tIns="91425" rIns="91425" bIns="91425" anchor="ctr" anchorCtr="0">
            <a:noAutofit/>
          </a:bodyPr>
          <a:lstStyle/>
          <a:p>
            <a:pPr lvl="0" rtl="0">
              <a:lnSpc>
                <a:spcPct val="90000"/>
              </a:lnSpc>
              <a:spcBef>
                <a:spcPts val="1000"/>
              </a:spcBef>
              <a:buNone/>
            </a:pPr>
            <a:r>
              <a:rPr lang="en-US" sz="2800">
                <a:solidFill>
                  <a:schemeClr val="dk2"/>
                </a:solidFill>
              </a:rPr>
              <a:t>•</a:t>
            </a:r>
            <a:r>
              <a:rPr lang="en-US" sz="2400">
                <a:solidFill>
                  <a:schemeClr val="dk2"/>
                </a:solidFill>
                <a:latin typeface="Cambria"/>
                <a:ea typeface="Cambria"/>
                <a:cs typeface="Cambria"/>
                <a:sym typeface="Cambria"/>
              </a:rPr>
              <a:t>Among 39 listed banks in India—both private and public—four recorded net losses in the March quarter, and three of them are public sector banks.</a:t>
            </a:r>
          </a:p>
          <a:p>
            <a:pPr lvl="0" rtl="0">
              <a:lnSpc>
                <a:spcPct val="90000"/>
              </a:lnSpc>
              <a:spcBef>
                <a:spcPts val="1000"/>
              </a:spcBef>
              <a:buNone/>
            </a:pPr>
            <a:r>
              <a:rPr lang="en-US" sz="2400">
                <a:solidFill>
                  <a:schemeClr val="dk2"/>
                </a:solidFill>
                <a:latin typeface="Cambria"/>
                <a:ea typeface="Cambria"/>
                <a:cs typeface="Cambria"/>
                <a:sym typeface="Cambria"/>
              </a:rPr>
              <a:t>• They are Bank of India, Oriental Bank of Commerce and Punjab and Sind Bank.</a:t>
            </a:r>
          </a:p>
          <a:p>
            <a:pPr lvl="0" rtl="0">
              <a:lnSpc>
                <a:spcPct val="90000"/>
              </a:lnSpc>
              <a:spcBef>
                <a:spcPts val="1000"/>
              </a:spcBef>
              <a:buNone/>
            </a:pPr>
            <a:r>
              <a:rPr lang="en-US" sz="2400">
                <a:solidFill>
                  <a:schemeClr val="dk2"/>
                </a:solidFill>
                <a:latin typeface="Cambria"/>
                <a:ea typeface="Cambria"/>
                <a:cs typeface="Cambria"/>
                <a:sym typeface="Cambria"/>
              </a:rPr>
              <a:t>• At least nine other public banks recorded a drop in net profit compared with the year-ago quarter; and for a few of them, the drop has been pretty sharp.</a:t>
            </a:r>
          </a:p>
        </p:txBody>
      </p:sp>
    </p:spTree>
  </p:cSld>
  <p:clrMapOvr>
    <a:masterClrMapping/>
  </p:clrMapOvr>
  <p:transition spd="slow">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p:nvPr/>
        </p:nvSpPr>
        <p:spPr>
          <a:xfrm>
            <a:off x="1527700" y="1826600"/>
            <a:ext cx="10062900" cy="4682700"/>
          </a:xfrm>
          <a:prstGeom prst="rect">
            <a:avLst/>
          </a:prstGeom>
          <a:noFill/>
          <a:ln>
            <a:noFill/>
          </a:ln>
        </p:spPr>
        <p:txBody>
          <a:bodyPr lIns="91425" tIns="91425" rIns="91425" bIns="91425" anchor="ctr" anchorCtr="0">
            <a:noAutofit/>
          </a:bodyPr>
          <a:lstStyle/>
          <a:p>
            <a:pPr lvl="0" rtl="0">
              <a:lnSpc>
                <a:spcPct val="90000"/>
              </a:lnSpc>
              <a:spcBef>
                <a:spcPts val="1000"/>
              </a:spcBef>
              <a:buNone/>
            </a:pPr>
            <a:r>
              <a:rPr lang="en-US" sz="2800">
                <a:solidFill>
                  <a:schemeClr val="dk2"/>
                </a:solidFill>
              </a:rPr>
              <a:t>•</a:t>
            </a:r>
            <a:r>
              <a:rPr lang="en-US" sz="2800">
                <a:solidFill>
                  <a:schemeClr val="dk2"/>
                </a:solidFill>
                <a:latin typeface="Calibri"/>
                <a:ea typeface="Calibri"/>
                <a:cs typeface="Calibri"/>
                <a:sym typeface="Calibri"/>
              </a:rPr>
              <a:t> </a:t>
            </a:r>
            <a:r>
              <a:rPr lang="en-US" sz="2400">
                <a:solidFill>
                  <a:schemeClr val="dk2"/>
                </a:solidFill>
                <a:latin typeface="Cambria"/>
                <a:ea typeface="Cambria"/>
                <a:cs typeface="Cambria"/>
                <a:sym typeface="Cambria"/>
              </a:rPr>
              <a:t>For instance, Punjab National Bank (PNB) posted a 62% drop in net profit; for Dena Bank, United Bank of India (UBI) and Indian Overseas Bank (IOB), the drop in net profit was even sharper—between 70% and 87%.</a:t>
            </a:r>
          </a:p>
          <a:p>
            <a:pPr lvl="0" rtl="0">
              <a:lnSpc>
                <a:spcPct val="90000"/>
              </a:lnSpc>
              <a:spcBef>
                <a:spcPts val="1000"/>
              </a:spcBef>
              <a:buNone/>
            </a:pPr>
            <a:r>
              <a:rPr lang="en-US" sz="2400">
                <a:solidFill>
                  <a:schemeClr val="dk2"/>
                </a:solidFill>
                <a:latin typeface="Cambria"/>
                <a:ea typeface="Cambria"/>
                <a:cs typeface="Cambria"/>
                <a:sym typeface="Cambria"/>
              </a:rPr>
              <a:t>• Two private banks that posted a drop in the March-quarter net profit are Jammu and Kashmir Bank Ltd and South Indian Bank Ltd.</a:t>
            </a:r>
          </a:p>
          <a:p>
            <a:pPr lvl="0" rtl="0">
              <a:lnSpc>
                <a:spcPct val="90000"/>
              </a:lnSpc>
              <a:spcBef>
                <a:spcPts val="1000"/>
              </a:spcBef>
              <a:buNone/>
            </a:pPr>
            <a:endParaRPr sz="2800">
              <a:solidFill>
                <a:schemeClr val="dk2"/>
              </a:solidFill>
            </a:endParaRPr>
          </a:p>
        </p:txBody>
      </p:sp>
      <p:sp>
        <p:nvSpPr>
          <p:cNvPr id="523" name="Shape 523"/>
          <p:cNvSpPr txBox="1"/>
          <p:nvPr/>
        </p:nvSpPr>
        <p:spPr>
          <a:xfrm>
            <a:off x="2042900" y="-215875"/>
            <a:ext cx="10776900" cy="3000000"/>
          </a:xfrm>
          <a:prstGeom prst="rect">
            <a:avLst/>
          </a:prstGeom>
          <a:noFill/>
          <a:ln>
            <a:noFill/>
          </a:ln>
        </p:spPr>
        <p:txBody>
          <a:bodyPr lIns="91425" tIns="91425" rIns="91425" bIns="91425" anchor="ctr" anchorCtr="0">
            <a:noAutofit/>
          </a:bodyPr>
          <a:lstStyle/>
          <a:p>
            <a:pPr lvl="0" rtl="0">
              <a:spcBef>
                <a:spcPts val="0"/>
              </a:spcBef>
              <a:buNone/>
            </a:pPr>
            <a:r>
              <a:rPr lang="en-US" sz="4400">
                <a:solidFill>
                  <a:srgbClr val="FFD966"/>
                </a:solidFill>
              </a:rPr>
              <a:t>Statistics provided in the article</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p:nvPr/>
        </p:nvSpPr>
        <p:spPr>
          <a:xfrm>
            <a:off x="2055811" y="327818"/>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accent1"/>
              </a:buClr>
              <a:buSzPct val="25000"/>
              <a:buFont typeface="Times New Roman"/>
              <a:buNone/>
            </a:pPr>
            <a:r>
              <a:rPr lang="en-US" sz="3600" b="1">
                <a:solidFill>
                  <a:schemeClr val="accent1"/>
                </a:solidFill>
                <a:latin typeface="Times New Roman"/>
                <a:ea typeface="Times New Roman"/>
                <a:cs typeface="Times New Roman"/>
                <a:sym typeface="Times New Roman"/>
              </a:rPr>
              <a:t>Public Sector Banks</a:t>
            </a:r>
          </a:p>
        </p:txBody>
      </p:sp>
      <p:sp>
        <p:nvSpPr>
          <p:cNvPr id="207" name="Shape 207"/>
          <p:cNvSpPr/>
          <p:nvPr/>
        </p:nvSpPr>
        <p:spPr>
          <a:xfrm>
            <a:off x="2198861" y="2209800"/>
            <a:ext cx="8382000" cy="5257800"/>
          </a:xfrm>
          <a:prstGeom prst="rect">
            <a:avLst/>
          </a:prstGeom>
          <a:noFill/>
          <a:ln>
            <a:noFill/>
          </a:ln>
        </p:spPr>
        <p:txBody>
          <a:bodyPr lIns="91425" tIns="45700" rIns="91425" bIns="45700" anchor="t" anchorCtr="0">
            <a:noAutofit/>
          </a:bodyPr>
          <a:lstStyle/>
          <a:p>
            <a:pPr marR="0" lvl="0" algn="just" rtl="0">
              <a:lnSpc>
                <a:spcPct val="100000"/>
              </a:lnSpc>
              <a:spcBef>
                <a:spcPts val="0"/>
              </a:spcBef>
              <a:spcAft>
                <a:spcPts val="0"/>
              </a:spcAft>
              <a:buNone/>
            </a:pPr>
            <a:endParaRPr/>
          </a:p>
          <a:p>
            <a:pPr marL="342900" marR="0" lvl="0" indent="-342900" algn="l" rtl="0">
              <a:spcBef>
                <a:spcPts val="360"/>
              </a:spcBef>
              <a:buClr>
                <a:schemeClr val="dk1"/>
              </a:buClr>
              <a:buFont typeface="Arial"/>
              <a:buNone/>
            </a:pPr>
            <a:endParaRPr sz="1800">
              <a:solidFill>
                <a:schemeClr val="dk1"/>
              </a:solidFill>
              <a:latin typeface="Times New Roman"/>
              <a:ea typeface="Times New Roman"/>
              <a:cs typeface="Times New Roman"/>
              <a:sym typeface="Times New Roman"/>
            </a:endParaRPr>
          </a:p>
        </p:txBody>
      </p:sp>
      <p:pic>
        <p:nvPicPr>
          <p:cNvPr id="208" name="Shape 208"/>
          <p:cNvPicPr preferRelativeResize="0"/>
          <p:nvPr/>
        </p:nvPicPr>
        <p:blipFill>
          <a:blip r:embed="rId3">
            <a:alphaModFix/>
          </a:blip>
          <a:stretch>
            <a:fillRect/>
          </a:stretch>
        </p:blipFill>
        <p:spPr>
          <a:xfrm>
            <a:off x="2055800" y="2059687"/>
            <a:ext cx="1438275" cy="542925"/>
          </a:xfrm>
          <a:prstGeom prst="rect">
            <a:avLst/>
          </a:prstGeom>
          <a:noFill/>
          <a:ln>
            <a:noFill/>
          </a:ln>
        </p:spPr>
      </p:pic>
      <p:pic>
        <p:nvPicPr>
          <p:cNvPr id="209" name="Shape 209"/>
          <p:cNvPicPr preferRelativeResize="0"/>
          <p:nvPr/>
        </p:nvPicPr>
        <p:blipFill>
          <a:blip r:embed="rId4">
            <a:alphaModFix/>
          </a:blip>
          <a:stretch>
            <a:fillRect/>
          </a:stretch>
        </p:blipFill>
        <p:spPr>
          <a:xfrm>
            <a:off x="4358525" y="2209800"/>
            <a:ext cx="1438275" cy="381000"/>
          </a:xfrm>
          <a:prstGeom prst="rect">
            <a:avLst/>
          </a:prstGeom>
          <a:noFill/>
          <a:ln>
            <a:noFill/>
          </a:ln>
        </p:spPr>
      </p:pic>
      <p:pic>
        <p:nvPicPr>
          <p:cNvPr id="210" name="Shape 210"/>
          <p:cNvPicPr preferRelativeResize="0"/>
          <p:nvPr/>
        </p:nvPicPr>
        <p:blipFill>
          <a:blip r:embed="rId5">
            <a:alphaModFix/>
          </a:blip>
          <a:stretch>
            <a:fillRect/>
          </a:stretch>
        </p:blipFill>
        <p:spPr>
          <a:xfrm>
            <a:off x="6321675" y="2209806"/>
            <a:ext cx="1438275" cy="380999"/>
          </a:xfrm>
          <a:prstGeom prst="rect">
            <a:avLst/>
          </a:prstGeom>
          <a:noFill/>
          <a:ln>
            <a:noFill/>
          </a:ln>
        </p:spPr>
      </p:pic>
      <p:pic>
        <p:nvPicPr>
          <p:cNvPr id="211" name="Shape 211"/>
          <p:cNvPicPr preferRelativeResize="0"/>
          <p:nvPr/>
        </p:nvPicPr>
        <p:blipFill>
          <a:blip r:embed="rId6">
            <a:alphaModFix/>
          </a:blip>
          <a:stretch>
            <a:fillRect/>
          </a:stretch>
        </p:blipFill>
        <p:spPr>
          <a:xfrm>
            <a:off x="8284825" y="2209787"/>
            <a:ext cx="3000375" cy="809625"/>
          </a:xfrm>
          <a:prstGeom prst="rect">
            <a:avLst/>
          </a:prstGeom>
          <a:noFill/>
          <a:ln>
            <a:noFill/>
          </a:ln>
        </p:spPr>
      </p:pic>
      <p:pic>
        <p:nvPicPr>
          <p:cNvPr id="212" name="Shape 212"/>
          <p:cNvPicPr preferRelativeResize="0"/>
          <p:nvPr/>
        </p:nvPicPr>
        <p:blipFill>
          <a:blip r:embed="rId7">
            <a:alphaModFix/>
          </a:blip>
          <a:stretch>
            <a:fillRect/>
          </a:stretch>
        </p:blipFill>
        <p:spPr>
          <a:xfrm>
            <a:off x="2055787" y="3401037"/>
            <a:ext cx="4667250" cy="981075"/>
          </a:xfrm>
          <a:prstGeom prst="rect">
            <a:avLst/>
          </a:prstGeom>
          <a:noFill/>
          <a:ln>
            <a:noFill/>
          </a:ln>
        </p:spPr>
      </p:pic>
      <p:pic>
        <p:nvPicPr>
          <p:cNvPr id="213" name="Shape 213"/>
          <p:cNvPicPr preferRelativeResize="0"/>
          <p:nvPr/>
        </p:nvPicPr>
        <p:blipFill>
          <a:blip r:embed="rId8">
            <a:alphaModFix/>
          </a:blip>
          <a:stretch>
            <a:fillRect/>
          </a:stretch>
        </p:blipFill>
        <p:spPr>
          <a:xfrm>
            <a:off x="8227675" y="3158162"/>
            <a:ext cx="3114675" cy="1466850"/>
          </a:xfrm>
          <a:prstGeom prst="rect">
            <a:avLst/>
          </a:prstGeom>
          <a:noFill/>
          <a:ln>
            <a:noFill/>
          </a:ln>
        </p:spPr>
      </p:pic>
      <p:pic>
        <p:nvPicPr>
          <p:cNvPr id="214" name="Shape 214"/>
          <p:cNvPicPr preferRelativeResize="0"/>
          <p:nvPr/>
        </p:nvPicPr>
        <p:blipFill>
          <a:blip r:embed="rId9">
            <a:alphaModFix/>
          </a:blip>
          <a:stretch>
            <a:fillRect/>
          </a:stretch>
        </p:blipFill>
        <p:spPr>
          <a:xfrm>
            <a:off x="2036737" y="5065100"/>
            <a:ext cx="4705350" cy="971550"/>
          </a:xfrm>
          <a:prstGeom prst="rect">
            <a:avLst/>
          </a:prstGeom>
          <a:noFill/>
          <a:ln>
            <a:noFill/>
          </a:ln>
        </p:spPr>
      </p:pic>
      <p:pic>
        <p:nvPicPr>
          <p:cNvPr id="215" name="Shape 215"/>
          <p:cNvPicPr preferRelativeResize="0"/>
          <p:nvPr/>
        </p:nvPicPr>
        <p:blipFill>
          <a:blip r:embed="rId10">
            <a:alphaModFix/>
          </a:blip>
          <a:stretch>
            <a:fillRect/>
          </a:stretch>
        </p:blipFill>
        <p:spPr>
          <a:xfrm>
            <a:off x="8284812" y="4763762"/>
            <a:ext cx="2171700" cy="2105025"/>
          </a:xfrm>
          <a:prstGeom prst="rect">
            <a:avLst/>
          </a:prstGeom>
          <a:noFill/>
          <a:ln>
            <a:noFill/>
          </a:ln>
        </p:spPr>
      </p:pic>
    </p:spTree>
  </p:cSld>
  <p:clrMapOvr>
    <a:masterClrMapping/>
  </p:clrMapOvr>
  <p:transition spd="med">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Shape 529"/>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sz="4400">
                <a:latin typeface="Arial"/>
                <a:ea typeface="Arial"/>
                <a:cs typeface="Arial"/>
                <a:sym typeface="Arial"/>
              </a:rPr>
              <a:t>    Reason for the drop in net profits</a:t>
            </a:r>
          </a:p>
        </p:txBody>
      </p:sp>
      <p:sp>
        <p:nvSpPr>
          <p:cNvPr id="530" name="Shape 530"/>
          <p:cNvSpPr txBox="1">
            <a:spLocks noGrp="1"/>
          </p:cNvSpPr>
          <p:nvPr>
            <p:ph type="body" idx="1"/>
          </p:nvPr>
        </p:nvSpPr>
        <p:spPr>
          <a:xfrm>
            <a:off x="1522425" y="1781925"/>
            <a:ext cx="9829800" cy="4013400"/>
          </a:xfrm>
          <a:prstGeom prst="rect">
            <a:avLst/>
          </a:prstGeom>
        </p:spPr>
        <p:txBody>
          <a:bodyPr lIns="91425" tIns="91425" rIns="91425" bIns="91425" anchor="t" anchorCtr="0">
            <a:noAutofit/>
          </a:bodyPr>
          <a:lstStyle/>
          <a:p>
            <a:pPr marL="0" lvl="0" indent="-69850" rtl="0">
              <a:spcBef>
                <a:spcPts val="1000"/>
              </a:spcBef>
              <a:buClr>
                <a:schemeClr val="dk2"/>
              </a:buClr>
              <a:buSzPct val="39285"/>
              <a:buFont typeface="Arial"/>
              <a:buNone/>
            </a:pPr>
            <a:r>
              <a:rPr lang="en-US" sz="2800">
                <a:solidFill>
                  <a:schemeClr val="dk2"/>
                </a:solidFill>
                <a:latin typeface="Arial"/>
                <a:ea typeface="Arial"/>
                <a:cs typeface="Arial"/>
                <a:sym typeface="Arial"/>
              </a:rPr>
              <a:t>•</a:t>
            </a:r>
            <a:r>
              <a:rPr lang="en-US">
                <a:solidFill>
                  <a:schemeClr val="dk2"/>
                </a:solidFill>
              </a:rPr>
              <a:t>The sole reason for the losses and the drop in net profits is ballooning bad assets, for which banks need to set aside money.</a:t>
            </a:r>
          </a:p>
          <a:p>
            <a:pPr marL="0" lvl="0" indent="-69850" rtl="0">
              <a:spcBef>
                <a:spcPts val="1000"/>
              </a:spcBef>
              <a:buClr>
                <a:schemeClr val="dk2"/>
              </a:buClr>
              <a:buSzPct val="45833"/>
              <a:buFont typeface="Arial"/>
              <a:buNone/>
            </a:pPr>
            <a:r>
              <a:rPr lang="en-US">
                <a:solidFill>
                  <a:schemeClr val="dk2"/>
                </a:solidFill>
              </a:rPr>
              <a:t>• Fourteen Indian banks now have at least 5% or more gross bad loans and, barring two, all are public sector banks.</a:t>
            </a:r>
          </a:p>
          <a:p>
            <a:pPr marL="0" lvl="0" indent="-69850" rtl="0">
              <a:spcBef>
                <a:spcPts val="1000"/>
              </a:spcBef>
              <a:buClr>
                <a:schemeClr val="dk2"/>
              </a:buClr>
              <a:buSzPct val="45833"/>
              <a:buFont typeface="Arial"/>
              <a:buNone/>
            </a:pPr>
            <a:r>
              <a:rPr lang="en-US">
                <a:solidFill>
                  <a:schemeClr val="dk2"/>
                </a:solidFill>
              </a:rPr>
              <a:t>• UBI’s gross bad loans are 9.49% of loan assets and those of IOB, 8.33%.</a:t>
            </a:r>
          </a:p>
          <a:p>
            <a:pPr marL="0" lvl="0" indent="-69850" rtl="0">
              <a:spcBef>
                <a:spcPts val="1000"/>
              </a:spcBef>
              <a:buClr>
                <a:schemeClr val="dk2"/>
              </a:buClr>
              <a:buSzPct val="45833"/>
              <a:buFont typeface="Arial"/>
              <a:buNone/>
            </a:pPr>
            <a:r>
              <a:rPr lang="en-US">
                <a:solidFill>
                  <a:schemeClr val="dk2"/>
                </a:solidFill>
              </a:rPr>
              <a:t>• Similarly, the seven banks that have between 4% and 5% bad assets are all public sector banks.</a:t>
            </a:r>
          </a:p>
          <a:p>
            <a:pPr marL="0" lvl="0" indent="-69850" rtl="0">
              <a:spcBef>
                <a:spcPts val="1000"/>
              </a:spcBef>
              <a:buClr>
                <a:schemeClr val="dk2"/>
              </a:buClr>
              <a:buSzPct val="45833"/>
              <a:buFont typeface="Arial"/>
              <a:buNone/>
            </a:pPr>
            <a:r>
              <a:rPr lang="en-US">
                <a:solidFill>
                  <a:schemeClr val="dk2"/>
                </a:solidFill>
              </a:rPr>
              <a:t>• Of the five banks that have 3-4% gross bad assets, four are from the public sector. </a:t>
            </a:r>
          </a:p>
          <a:p>
            <a:pPr lvl="0">
              <a:spcBef>
                <a:spcPts val="0"/>
              </a:spcBef>
              <a:buNone/>
            </a:pPr>
            <a:endParaRPr/>
          </a:p>
        </p:txBody>
      </p:sp>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Shape 536"/>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45833"/>
              <a:buFont typeface="Arial"/>
              <a:buNone/>
            </a:pPr>
            <a:r>
              <a:rPr lang="en-US">
                <a:solidFill>
                  <a:schemeClr val="dk2"/>
                </a:solidFill>
                <a:latin typeface="Arial"/>
                <a:ea typeface="Arial"/>
                <a:cs typeface="Arial"/>
                <a:sym typeface="Arial"/>
              </a:rPr>
              <a:t>•</a:t>
            </a:r>
            <a:r>
              <a:rPr lang="en-US">
                <a:solidFill>
                  <a:schemeClr val="dk2"/>
                </a:solidFill>
              </a:rPr>
              <a:t>ICICI Bank Ltd is the lone private sector entry into this segment. After setting aside money for such loans, 13 banks have at least 3% or more net non-performing assets (or NPAs) and barring one, all are from the public sector.</a:t>
            </a:r>
          </a:p>
          <a:p>
            <a:pPr marL="0" lvl="0" indent="-69850" rtl="0">
              <a:spcBef>
                <a:spcPts val="1000"/>
              </a:spcBef>
              <a:buClr>
                <a:schemeClr val="dk2"/>
              </a:buClr>
              <a:buSzPct val="45833"/>
              <a:buFont typeface="Arial"/>
              <a:buNone/>
            </a:pPr>
            <a:r>
              <a:rPr lang="en-US">
                <a:solidFill>
                  <a:schemeClr val="dk2"/>
                </a:solidFill>
              </a:rPr>
              <a:t>•Provisions on account of bad assets have eaten into their net profit, even though not too many banks have shown a drop in their operating profit.</a:t>
            </a:r>
          </a:p>
          <a:p>
            <a:pPr marL="0" lvl="0" indent="-69850" rtl="0">
              <a:spcBef>
                <a:spcPts val="1000"/>
              </a:spcBef>
              <a:buClr>
                <a:schemeClr val="dk2"/>
              </a:buClr>
              <a:buSzPct val="45833"/>
              <a:buFont typeface="Arial"/>
              <a:buNone/>
            </a:pPr>
            <a:r>
              <a:rPr lang="en-US">
                <a:solidFill>
                  <a:schemeClr val="dk2"/>
                </a:solidFill>
              </a:rPr>
              <a:t>• For instance, PNB’s provision for bad loans rose 161% in the March quarter over the December quarter—from Rs.1,468 crore to Rs.3,834 crore; for Punjab and Sind Bank, the rise has been 150% and for Syndicate Bank, 146%. Among others, IDBI Bank Ltd.'s provision rose 80%, that of Bank of Baroda 44%, and Bank of India 43%.</a:t>
            </a:r>
          </a:p>
          <a:p>
            <a:pPr marL="0" lvl="0" indent="-69850" rtl="0">
              <a:spcBef>
                <a:spcPts val="1000"/>
              </a:spcBef>
              <a:buClr>
                <a:schemeClr val="dk2"/>
              </a:buClr>
              <a:buSzPct val="45833"/>
              <a:buFont typeface="Arial"/>
              <a:buNone/>
            </a:pPr>
            <a:endParaRPr>
              <a:solidFill>
                <a:schemeClr val="dk2"/>
              </a:solidFill>
              <a:latin typeface="Arial"/>
              <a:ea typeface="Arial"/>
              <a:cs typeface="Arial"/>
              <a:sym typeface="Arial"/>
            </a:endParaRPr>
          </a:p>
          <a:p>
            <a:pPr lvl="0">
              <a:spcBef>
                <a:spcPts val="0"/>
              </a:spcBef>
              <a:buNone/>
            </a:pPr>
            <a:endParaRPr/>
          </a:p>
        </p:txBody>
      </p:sp>
    </p:spTree>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Shape 542"/>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latin typeface="Arial"/>
                <a:ea typeface="Arial"/>
                <a:cs typeface="Arial"/>
                <a:sym typeface="Arial"/>
              </a:rPr>
              <a:t>“Separating the men from the boys.”</a:t>
            </a:r>
          </a:p>
        </p:txBody>
      </p:sp>
      <p:sp>
        <p:nvSpPr>
          <p:cNvPr id="543" name="Shape 543"/>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61111"/>
              <a:buFont typeface="Arial"/>
              <a:buNone/>
            </a:pPr>
            <a:r>
              <a:rPr lang="en-US" sz="1800">
                <a:solidFill>
                  <a:schemeClr val="dk2"/>
                </a:solidFill>
                <a:latin typeface="Arial"/>
                <a:ea typeface="Arial"/>
                <a:cs typeface="Arial"/>
                <a:sym typeface="Arial"/>
              </a:rPr>
              <a:t>•</a:t>
            </a:r>
            <a:r>
              <a:rPr lang="en-US">
                <a:solidFill>
                  <a:schemeClr val="dk2"/>
                </a:solidFill>
              </a:rPr>
              <a:t>Analysis by Ashwin Ramarathinam and Ravindra Sonavane from </a:t>
            </a:r>
            <a:r>
              <a:rPr lang="en-US" i="1">
                <a:solidFill>
                  <a:schemeClr val="dk2"/>
                </a:solidFill>
              </a:rPr>
              <a:t>Mint’</a:t>
            </a:r>
            <a:r>
              <a:rPr lang="en-US">
                <a:solidFill>
                  <a:schemeClr val="dk2"/>
                </a:solidFill>
              </a:rPr>
              <a:t>s research wing which focused on 14 listed private banks and 25 listed public sector banks.</a:t>
            </a:r>
          </a:p>
          <a:p>
            <a:pPr marL="0" lvl="0" indent="-69850" rtl="0">
              <a:spcBef>
                <a:spcPts val="1000"/>
              </a:spcBef>
              <a:buClr>
                <a:schemeClr val="dk2"/>
              </a:buClr>
              <a:buSzPct val="45833"/>
              <a:buFont typeface="Arial"/>
              <a:buNone/>
            </a:pPr>
            <a:r>
              <a:rPr lang="en-US">
                <a:solidFill>
                  <a:schemeClr val="dk2"/>
                </a:solidFill>
              </a:rPr>
              <a:t>•In almost every parameter, private banks are doing better than their peers in the public sector and their market share has been growing.</a:t>
            </a:r>
          </a:p>
          <a:p>
            <a:pPr marL="0" lvl="0" indent="-69850" rtl="0">
              <a:spcBef>
                <a:spcPts val="1000"/>
              </a:spcBef>
              <a:buClr>
                <a:schemeClr val="dk2"/>
              </a:buClr>
              <a:buSzPct val="45833"/>
              <a:buFont typeface="Arial"/>
              <a:buNone/>
            </a:pPr>
            <a:r>
              <a:rPr lang="en-US">
                <a:solidFill>
                  <a:schemeClr val="dk2"/>
                </a:solidFill>
              </a:rPr>
              <a:t>•In fiscal year 2014, private banks’ operating profit was almost flat, but in 2015, it rose 19%.</a:t>
            </a:r>
          </a:p>
          <a:p>
            <a:pPr marL="0" lvl="0" indent="-69850" rtl="0">
              <a:spcBef>
                <a:spcPts val="1000"/>
              </a:spcBef>
              <a:buClr>
                <a:schemeClr val="dk2"/>
              </a:buClr>
              <a:buSzPct val="45833"/>
              <a:buFont typeface="Arial"/>
              <a:buNone/>
            </a:pPr>
            <a:r>
              <a:rPr lang="en-US">
                <a:solidFill>
                  <a:schemeClr val="dk2"/>
                </a:solidFill>
              </a:rPr>
              <a:t>• In contrast, public sector banks’ operating profit dropped close to 6% in 2014 and rose about 8% in 2015. </a:t>
            </a:r>
          </a:p>
          <a:p>
            <a:pPr lvl="0">
              <a:spcBef>
                <a:spcPts val="0"/>
              </a:spcBef>
              <a:buNone/>
            </a:pPr>
            <a:endParaRPr sz="1800"/>
          </a:p>
        </p:txBody>
      </p:sp>
    </p:spTree>
  </p:cSld>
  <p:clrMapOvr>
    <a:masterClrMapping/>
  </p:clrMapOvr>
  <p:transition spd="slow">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Shape 549"/>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61111"/>
              <a:buFont typeface="Arial"/>
              <a:buNone/>
            </a:pPr>
            <a:r>
              <a:rPr lang="en-US" sz="1800">
                <a:solidFill>
                  <a:schemeClr val="dk2"/>
                </a:solidFill>
                <a:latin typeface="Arial"/>
                <a:ea typeface="Arial"/>
                <a:cs typeface="Arial"/>
                <a:sym typeface="Arial"/>
              </a:rPr>
              <a:t>•</a:t>
            </a:r>
            <a:r>
              <a:rPr lang="en-US">
                <a:solidFill>
                  <a:schemeClr val="dk2"/>
                </a:solidFill>
              </a:rPr>
              <a:t>After setting aside money for bad loans, private banks’ net profit rose 17.66% in 2014, while in 2015, the growth was 18.11%.</a:t>
            </a:r>
          </a:p>
          <a:p>
            <a:pPr marL="0" lvl="0" indent="-69850" rtl="0">
              <a:spcBef>
                <a:spcPts val="1000"/>
              </a:spcBef>
              <a:buClr>
                <a:schemeClr val="dk2"/>
              </a:buClr>
              <a:buSzPct val="45833"/>
              <a:buFont typeface="Arial"/>
              <a:buNone/>
            </a:pPr>
            <a:r>
              <a:rPr lang="en-US">
                <a:solidFill>
                  <a:schemeClr val="dk2"/>
                </a:solidFill>
              </a:rPr>
              <a:t>•Public banks’ net profits dropped a little more than 26% in 2014 and just about 1% in 2015.</a:t>
            </a:r>
          </a:p>
          <a:p>
            <a:pPr marL="0" lvl="0" indent="-69850" rtl="0">
              <a:spcBef>
                <a:spcPts val="1000"/>
              </a:spcBef>
              <a:buClr>
                <a:schemeClr val="dk2"/>
              </a:buClr>
              <a:buSzPct val="45833"/>
              <a:buFont typeface="Arial"/>
              <a:buNone/>
            </a:pPr>
            <a:r>
              <a:rPr lang="en-US">
                <a:solidFill>
                  <a:schemeClr val="dk2"/>
                </a:solidFill>
              </a:rPr>
              <a:t>•Public banks’ gross NPAs grew close to 25% in 2015 after surging 37% in the previous year, while gross NPA growth for private banks was 30% and 15% in those two years respectively, albeit on a lower base.</a:t>
            </a:r>
          </a:p>
          <a:p>
            <a:pPr marL="0" lvl="0" indent="-69850" rtl="0">
              <a:spcBef>
                <a:spcPts val="1000"/>
              </a:spcBef>
              <a:buClr>
                <a:schemeClr val="dk2"/>
              </a:buClr>
              <a:buSzPct val="45833"/>
              <a:buFont typeface="Arial"/>
              <a:buNone/>
            </a:pPr>
            <a:r>
              <a:rPr lang="en-US">
                <a:solidFill>
                  <a:schemeClr val="dk2"/>
                </a:solidFill>
              </a:rPr>
              <a:t>• Post provisions, net NPAs of public banks grew 42% in 2014 and 26% in 2015. The comparable figures for private banks are 45% and 43%—again on a relatively smaller base.</a:t>
            </a:r>
          </a:p>
          <a:p>
            <a:pPr lvl="0">
              <a:spcBef>
                <a:spcPts val="0"/>
              </a:spcBef>
              <a:buNone/>
            </a:pPr>
            <a:endParaRPr sz="1800"/>
          </a:p>
        </p:txBody>
      </p:sp>
    </p:spTree>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Shape 555"/>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39285"/>
              <a:buFont typeface="Arial"/>
              <a:buNone/>
            </a:pPr>
            <a:r>
              <a:rPr lang="en-US" sz="2800">
                <a:solidFill>
                  <a:schemeClr val="dk2"/>
                </a:solidFill>
                <a:latin typeface="Arial"/>
                <a:ea typeface="Arial"/>
                <a:cs typeface="Arial"/>
                <a:sym typeface="Arial"/>
              </a:rPr>
              <a:t>•</a:t>
            </a:r>
            <a:r>
              <a:rPr lang="en-US">
                <a:solidFill>
                  <a:schemeClr val="dk2"/>
                </a:solidFill>
              </a:rPr>
              <a:t>What is more interesting to note is that public sector banks are lagging behind private banks both in deposits and advances growth.</a:t>
            </a:r>
          </a:p>
          <a:p>
            <a:pPr marL="0" lvl="0" indent="-69850" rtl="0">
              <a:spcBef>
                <a:spcPts val="1000"/>
              </a:spcBef>
              <a:buClr>
                <a:schemeClr val="dk2"/>
              </a:buClr>
              <a:buSzPct val="45833"/>
              <a:buFont typeface="Arial"/>
              <a:buNone/>
            </a:pPr>
            <a:r>
              <a:rPr lang="en-US">
                <a:solidFill>
                  <a:schemeClr val="dk2"/>
                </a:solidFill>
              </a:rPr>
              <a:t>• In 2015, public sector banks’ business growth has been almost half that of private banks.</a:t>
            </a:r>
          </a:p>
          <a:p>
            <a:pPr marL="0" lvl="0" indent="-69850" rtl="0">
              <a:spcBef>
                <a:spcPts val="1000"/>
              </a:spcBef>
              <a:buClr>
                <a:schemeClr val="dk2"/>
              </a:buClr>
              <a:buSzPct val="45833"/>
              <a:buFont typeface="Arial"/>
              <a:buNone/>
            </a:pPr>
            <a:r>
              <a:rPr lang="en-US">
                <a:solidFill>
                  <a:schemeClr val="dk2"/>
                </a:solidFill>
              </a:rPr>
              <a:t>• For instance, public banks’ deposit growth has been 9.13%, against private banks’ 16.16%; similarly, private banks’ advances grew close to 19%, compared to 8.13% for public banks.</a:t>
            </a:r>
          </a:p>
          <a:p>
            <a:pPr lvl="0">
              <a:spcBef>
                <a:spcPts val="0"/>
              </a:spcBef>
              <a:buNone/>
            </a:pPr>
            <a:endParaRPr/>
          </a:p>
        </p:txBody>
      </p:sp>
    </p:spTree>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Shape 561"/>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sz="4400">
                <a:latin typeface="Arial"/>
                <a:ea typeface="Arial"/>
                <a:cs typeface="Arial"/>
                <a:sym typeface="Arial"/>
              </a:rPr>
              <a:t>                    The outcome</a:t>
            </a:r>
          </a:p>
        </p:txBody>
      </p:sp>
      <p:sp>
        <p:nvSpPr>
          <p:cNvPr id="562" name="Shape 562"/>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61111"/>
              <a:buFont typeface="Arial"/>
              <a:buNone/>
            </a:pPr>
            <a:r>
              <a:rPr lang="en-US" sz="1800">
                <a:solidFill>
                  <a:schemeClr val="dk2"/>
                </a:solidFill>
                <a:latin typeface="Arial"/>
                <a:ea typeface="Arial"/>
                <a:cs typeface="Arial"/>
                <a:sym typeface="Arial"/>
              </a:rPr>
              <a:t>•</a:t>
            </a:r>
            <a:r>
              <a:rPr lang="en-US">
                <a:solidFill>
                  <a:schemeClr val="dk2"/>
                </a:solidFill>
              </a:rPr>
              <a:t>As a result, private banks’ market share has been growing steadily.</a:t>
            </a:r>
          </a:p>
          <a:p>
            <a:pPr marL="0" lvl="0" indent="-69850" rtl="0">
              <a:spcBef>
                <a:spcPts val="1000"/>
              </a:spcBef>
              <a:buClr>
                <a:schemeClr val="dk2"/>
              </a:buClr>
              <a:buSzPct val="45833"/>
              <a:buFont typeface="Arial"/>
              <a:buNone/>
            </a:pPr>
            <a:r>
              <a:rPr lang="en-US">
                <a:solidFill>
                  <a:schemeClr val="dk2"/>
                </a:solidFill>
              </a:rPr>
              <a:t>• In the past two years, their share in operating profit has grown from 29.13% to 32.59%, while that of net profit has jumped from close to 35% to more than 50.5%, even as their deposits and advances continue to remain one-fifth of public sector banks’ despite steady growth.</a:t>
            </a:r>
          </a:p>
          <a:p>
            <a:pPr marL="0" lvl="0" indent="-69850" rtl="0">
              <a:spcBef>
                <a:spcPts val="1000"/>
              </a:spcBef>
              <a:buClr>
                <a:schemeClr val="dk2"/>
              </a:buClr>
              <a:buSzPct val="45833"/>
              <a:buFont typeface="Arial"/>
              <a:buNone/>
            </a:pPr>
            <a:r>
              <a:rPr lang="en-US">
                <a:solidFill>
                  <a:schemeClr val="dk2"/>
                </a:solidFill>
              </a:rPr>
              <a:t>• Public sector banks’ market share of deposits in the past two years has slipped from 81.82% to 80.92%, and that of loan advances from 80.72% to 78.72%.</a:t>
            </a:r>
          </a:p>
          <a:p>
            <a:pPr lvl="0">
              <a:spcBef>
                <a:spcPts val="0"/>
              </a:spcBef>
              <a:buNone/>
            </a:pPr>
            <a:endParaRPr sz="1800"/>
          </a:p>
        </p:txBody>
      </p:sp>
    </p:spTree>
  </p:cSld>
  <p:clrMapOvr>
    <a:masterClrMapping/>
  </p:clrMapOvr>
  <p:transitio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Shape 568"/>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0" lvl="0" indent="-69850" rtl="0">
              <a:spcBef>
                <a:spcPts val="1000"/>
              </a:spcBef>
              <a:buClr>
                <a:schemeClr val="dk2"/>
              </a:buClr>
              <a:buSzPct val="39285"/>
              <a:buFont typeface="Arial"/>
              <a:buNone/>
            </a:pPr>
            <a:r>
              <a:rPr lang="en-US" sz="2800">
                <a:solidFill>
                  <a:schemeClr val="dk2"/>
                </a:solidFill>
                <a:latin typeface="Arial"/>
                <a:ea typeface="Arial"/>
                <a:cs typeface="Arial"/>
                <a:sym typeface="Arial"/>
              </a:rPr>
              <a:t>•</a:t>
            </a:r>
            <a:r>
              <a:rPr lang="en-US">
                <a:solidFill>
                  <a:schemeClr val="dk2"/>
                </a:solidFill>
              </a:rPr>
              <a:t>In other words, with roughly one-fifth of market share in bank deposits and advances, private banks account for more than half the net profit of the industry.</a:t>
            </a:r>
          </a:p>
          <a:p>
            <a:pPr marL="0" lvl="0" indent="-69850" rtl="0">
              <a:spcBef>
                <a:spcPts val="1000"/>
              </a:spcBef>
              <a:buClr>
                <a:schemeClr val="dk2"/>
              </a:buClr>
              <a:buSzPct val="45833"/>
              <a:buFont typeface="Arial"/>
              <a:buNone/>
            </a:pPr>
            <a:r>
              <a:rPr lang="en-US">
                <a:solidFill>
                  <a:schemeClr val="dk2"/>
                </a:solidFill>
              </a:rPr>
              <a:t>• This is possible because their market share of gross NPAs is a shade less than 10% and net NPAs around 7%. Incidentally, the 14 listed private banks’ total net profit is about 25% more than their gross bad assets, while the 25 listed public sector banks’ gross bad assets are almost seven-and-a-half times their net profit.</a:t>
            </a:r>
          </a:p>
          <a:p>
            <a:pPr lvl="0">
              <a:spcBef>
                <a:spcPts val="0"/>
              </a:spcBef>
              <a:buNone/>
            </a:pPr>
            <a:endParaRPr/>
          </a:p>
        </p:txBody>
      </p:sp>
    </p:spTree>
  </p:cSld>
  <p:clrMapOvr>
    <a:masterClrMapping/>
  </p:clrMapOvr>
  <p:transitio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Shape 574"/>
          <p:cNvSpPr txBox="1"/>
          <p:nvPr/>
        </p:nvSpPr>
        <p:spPr>
          <a:xfrm>
            <a:off x="4599700" y="2656850"/>
            <a:ext cx="7339500" cy="2839500"/>
          </a:xfrm>
          <a:prstGeom prst="rect">
            <a:avLst/>
          </a:prstGeom>
          <a:noFill/>
          <a:ln>
            <a:noFill/>
          </a:ln>
        </p:spPr>
        <p:txBody>
          <a:bodyPr lIns="91425" tIns="91425" rIns="91425" bIns="91425" anchor="t" anchorCtr="0">
            <a:noAutofit/>
          </a:bodyPr>
          <a:lstStyle/>
          <a:p>
            <a:pPr lvl="0">
              <a:spcBef>
                <a:spcPts val="0"/>
              </a:spcBef>
              <a:buNone/>
            </a:pPr>
            <a:r>
              <a:rPr lang="en-US" sz="6000">
                <a:solidFill>
                  <a:schemeClr val="accent1"/>
                </a:solidFill>
              </a:rPr>
              <a:t>Thank you </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Public Sector Banks</a:t>
            </a:r>
          </a:p>
        </p:txBody>
      </p:sp>
      <p:sp>
        <p:nvSpPr>
          <p:cNvPr id="222" name="Shape 222"/>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228600" rtl="0">
              <a:spcBef>
                <a:spcPts val="0"/>
              </a:spcBef>
            </a:pPr>
            <a:r>
              <a:rPr lang="en-US"/>
              <a:t>Major stack is held by the government (more than 50%)</a:t>
            </a:r>
          </a:p>
          <a:p>
            <a:pPr marL="457200" lvl="0" indent="-228600" rtl="0">
              <a:spcBef>
                <a:spcPts val="0"/>
              </a:spcBef>
            </a:pPr>
            <a:r>
              <a:rPr lang="en-US"/>
              <a:t> 27 Public Sector Banks in India</a:t>
            </a:r>
          </a:p>
          <a:p>
            <a:pPr marL="914400" lvl="1" indent="-228600" rtl="0">
              <a:spcBef>
                <a:spcPts val="0"/>
              </a:spcBef>
            </a:pPr>
            <a:r>
              <a:rPr lang="en-US"/>
              <a:t>19 Nationalized Banks</a:t>
            </a:r>
          </a:p>
          <a:p>
            <a:pPr marL="914400" lvl="1" indent="-228600" rtl="0">
              <a:spcBef>
                <a:spcPts val="0"/>
              </a:spcBef>
            </a:pPr>
            <a:r>
              <a:rPr lang="en-US"/>
              <a:t>6 State Bank Groups (SBI + 5 Associates)</a:t>
            </a:r>
          </a:p>
          <a:p>
            <a:pPr marL="914400" lvl="1" indent="-228600" rtl="0">
              <a:spcBef>
                <a:spcPts val="0"/>
              </a:spcBef>
            </a:pPr>
            <a:r>
              <a:rPr lang="en-US"/>
              <a:t>IDBI </a:t>
            </a:r>
          </a:p>
          <a:p>
            <a:pPr marL="914400" lvl="1" indent="-228600" rtl="0">
              <a:spcBef>
                <a:spcPts val="0"/>
              </a:spcBef>
            </a:pPr>
            <a:r>
              <a:rPr lang="en-US"/>
              <a:t>BMB (Bharatiya Mahila Bank)</a:t>
            </a: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Emergence of Public Sector Banks in India</a:t>
            </a:r>
          </a:p>
        </p:txBody>
      </p:sp>
      <p:sp>
        <p:nvSpPr>
          <p:cNvPr id="229" name="Shape 229"/>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228600" rtl="0">
              <a:spcBef>
                <a:spcPts val="0"/>
              </a:spcBef>
            </a:pPr>
            <a:r>
              <a:rPr lang="en-US"/>
              <a:t>Nationalization is the process of transforming private assets into public assets by bringing them under the public ownership of a national government or state. Nationalization usually refers to private assets or assets owned by lower levels of government, such as municipalities, being transferred to the state. </a:t>
            </a:r>
          </a:p>
          <a:p>
            <a:pPr marL="457200" lvl="0" indent="-228600">
              <a:spcBef>
                <a:spcPts val="0"/>
              </a:spcBef>
            </a:pPr>
            <a:r>
              <a:rPr lang="en-US"/>
              <a:t> The main reason behind this is the nationalization process</a:t>
            </a:r>
            <a:br>
              <a:rPr lang="en-US"/>
            </a:br>
            <a:endParaRPr lang="en-US"/>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Nationalization in 1969 By Govt. of India </a:t>
            </a:r>
          </a:p>
        </p:txBody>
      </p:sp>
      <p:sp>
        <p:nvSpPr>
          <p:cNvPr id="236" name="Shape 236"/>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342900" rtl="0">
              <a:spcBef>
                <a:spcPts val="0"/>
              </a:spcBef>
              <a:buSzPct val="100000"/>
            </a:pPr>
            <a:r>
              <a:rPr lang="en-US" sz="1800" dirty="0"/>
              <a:t>After independence the </a:t>
            </a:r>
            <a:r>
              <a:rPr lang="en-US" sz="1800" dirty="0" smtClean="0"/>
              <a:t>Govt. </a:t>
            </a:r>
            <a:r>
              <a:rPr lang="en-US" sz="1800" dirty="0"/>
              <a:t>of India adopted planned economic development for the country (India). Accordingly, five year plans came into existence since 1951. This economic planning basically aimed at social ownership of the means of production. However, commercial banks were in the private sector those days. In 1950-51 there were 430 commercial banks. The Government of India had some social objectives of planning. These commercial banks failed helping the government in attaining these objectives. Thus, the government decided to nationalize 14 major commercial banks on </a:t>
            </a:r>
            <a:r>
              <a:rPr lang="en-US" sz="1800" b="1" dirty="0"/>
              <a:t>19th July, </a:t>
            </a:r>
            <a:r>
              <a:rPr lang="en-US" sz="1800" b="1" dirty="0" smtClean="0"/>
              <a:t>1969.</a:t>
            </a:r>
          </a:p>
          <a:p>
            <a:r>
              <a:rPr lang="en-US" sz="1800" dirty="0" smtClean="0"/>
              <a:t>The Other </a:t>
            </a:r>
            <a:r>
              <a:rPr lang="en-US" sz="1800" dirty="0" smtClean="0">
                <a:solidFill>
                  <a:srgbClr val="00B050"/>
                </a:solidFill>
              </a:rPr>
              <a:t>Reasons </a:t>
            </a:r>
            <a:r>
              <a:rPr lang="en-US" sz="1800" dirty="0" smtClean="0"/>
              <a:t>were:-</a:t>
            </a:r>
          </a:p>
          <a:p>
            <a:pPr lvl="1"/>
            <a:r>
              <a:rPr lang="en-US" sz="1800" dirty="0" smtClean="0"/>
              <a:t>To break the ownership and control of banks by a few business families,</a:t>
            </a:r>
          </a:p>
          <a:p>
            <a:pPr lvl="1"/>
            <a:r>
              <a:rPr lang="en-US" sz="1800" dirty="0" smtClean="0"/>
              <a:t>To prevent the concentration of wealth and economic power,</a:t>
            </a:r>
          </a:p>
          <a:p>
            <a:pPr lvl="1"/>
            <a:r>
              <a:rPr lang="en-US" sz="1800" dirty="0" smtClean="0"/>
              <a:t>To mobilize savings from masses from all parts of the country,</a:t>
            </a:r>
          </a:p>
          <a:p>
            <a:pPr lvl="1"/>
            <a:r>
              <a:rPr lang="en-US" sz="1800" dirty="0" smtClean="0"/>
              <a:t>To cater to the needs of the priority sectors like agricultural sector, small scale industries, mining sector etc…</a:t>
            </a:r>
          </a:p>
          <a:p>
            <a:pPr marL="0" lvl="0" indent="0" rtl="0">
              <a:spcBef>
                <a:spcPts val="0"/>
              </a:spcBef>
              <a:buNone/>
            </a:pPr>
            <a:endParaRPr sz="1800" b="1"/>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1522412" y="381000"/>
            <a:ext cx="9829800" cy="1219200"/>
          </a:xfrm>
          <a:prstGeom prst="rect">
            <a:avLst/>
          </a:prstGeom>
        </p:spPr>
        <p:txBody>
          <a:bodyPr lIns="91425" tIns="91425" rIns="91425" bIns="91425" anchor="b" anchorCtr="0">
            <a:noAutofit/>
          </a:bodyPr>
          <a:lstStyle/>
          <a:p>
            <a:pPr lvl="0">
              <a:spcBef>
                <a:spcPts val="0"/>
              </a:spcBef>
              <a:buNone/>
            </a:pPr>
            <a:r>
              <a:rPr lang="en-US"/>
              <a:t>Objectives of Public Sector Banks</a:t>
            </a:r>
          </a:p>
        </p:txBody>
      </p:sp>
      <p:sp>
        <p:nvSpPr>
          <p:cNvPr id="243" name="Shape 243"/>
          <p:cNvSpPr txBox="1">
            <a:spLocks noGrp="1"/>
          </p:cNvSpPr>
          <p:nvPr>
            <p:ph type="body" idx="1"/>
          </p:nvPr>
        </p:nvSpPr>
        <p:spPr>
          <a:xfrm>
            <a:off x="1522412" y="1981200"/>
            <a:ext cx="9829800" cy="4187700"/>
          </a:xfrm>
          <a:prstGeom prst="rect">
            <a:avLst/>
          </a:prstGeom>
        </p:spPr>
        <p:txBody>
          <a:bodyPr lIns="91425" tIns="91425" rIns="91425" bIns="91425" anchor="t" anchorCtr="0">
            <a:noAutofit/>
          </a:bodyPr>
          <a:lstStyle/>
          <a:p>
            <a:pPr marL="457200" lvl="0" indent="-228600" rtl="0">
              <a:spcBef>
                <a:spcPts val="0"/>
              </a:spcBef>
            </a:pPr>
            <a:r>
              <a:rPr lang="en-US"/>
              <a:t>Social Welfare </a:t>
            </a:r>
          </a:p>
          <a:p>
            <a:pPr marL="457200" lvl="0" indent="-228600" rtl="0">
              <a:spcBef>
                <a:spcPts val="0"/>
              </a:spcBef>
            </a:pPr>
            <a:r>
              <a:rPr lang="en-US"/>
              <a:t>Controlling Private Monopolies </a:t>
            </a:r>
          </a:p>
          <a:p>
            <a:pPr marL="457200" lvl="0" indent="-228600" rtl="0">
              <a:spcBef>
                <a:spcPts val="0"/>
              </a:spcBef>
            </a:pPr>
            <a:r>
              <a:rPr lang="en-US"/>
              <a:t>Expansion of Banking</a:t>
            </a:r>
          </a:p>
          <a:p>
            <a:pPr marL="457200" lvl="0" indent="-228600" rtl="0">
              <a:spcBef>
                <a:spcPts val="0"/>
              </a:spcBef>
            </a:pPr>
            <a:r>
              <a:rPr lang="en-US"/>
              <a:t>Reducing Regional Imbalance</a:t>
            </a:r>
          </a:p>
          <a:p>
            <a:pPr marL="457200" lvl="0" indent="-228600" rtl="0">
              <a:spcBef>
                <a:spcPts val="0"/>
              </a:spcBef>
            </a:pPr>
            <a:r>
              <a:rPr lang="en-US"/>
              <a:t>Priority Sector Lending</a:t>
            </a:r>
          </a:p>
          <a:p>
            <a:pPr marL="457200" lvl="0" indent="-228600">
              <a:spcBef>
                <a:spcPts val="0"/>
              </a:spcBef>
            </a:pPr>
            <a:r>
              <a:rPr lang="en-US"/>
              <a:t>Developing Banking Habits </a:t>
            </a:r>
            <a:br>
              <a:rPr lang="en-US"/>
            </a:br>
            <a:endParaRPr lang="en-US"/>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Currency Symbols 16x9">
  <a:themeElements>
    <a:clrScheme name="Currency Symbols">
      <a:dk1>
        <a:srgbClr val="303030"/>
      </a:dk1>
      <a:lt1>
        <a:srgbClr val="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rrency Symbols 16x9">
  <a:themeElements>
    <a:clrScheme name="Currency Symbols">
      <a:dk1>
        <a:srgbClr val="303030"/>
      </a:dk1>
      <a:lt1>
        <a:srgbClr val="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TotalTime>
  <Words>3587</Words>
  <Application>Microsoft Office PowerPoint</Application>
  <PresentationFormat>Custom</PresentationFormat>
  <Paragraphs>363</Paragraphs>
  <Slides>57</Slides>
  <Notes>55</Notes>
  <HiddenSlides>0</HiddenSlides>
  <MMClips>0</MMClips>
  <ScaleCrop>false</ScaleCrop>
  <HeadingPairs>
    <vt:vector size="4" baseType="variant">
      <vt:variant>
        <vt:lpstr>Theme</vt:lpstr>
      </vt:variant>
      <vt:variant>
        <vt:i4>2</vt:i4>
      </vt:variant>
      <vt:variant>
        <vt:lpstr>Slide Titles</vt:lpstr>
      </vt:variant>
      <vt:variant>
        <vt:i4>57</vt:i4>
      </vt:variant>
    </vt:vector>
  </HeadingPairs>
  <TitlesOfParts>
    <vt:vector size="59" baseType="lpstr">
      <vt:lpstr>Currency Symbols 16x9</vt:lpstr>
      <vt:lpstr>Currency Symbols 16x9</vt:lpstr>
      <vt:lpstr>Public Vs Private Banks</vt:lpstr>
      <vt:lpstr>Group Members</vt:lpstr>
      <vt:lpstr>Slide 3</vt:lpstr>
      <vt:lpstr>Banking history in India</vt:lpstr>
      <vt:lpstr>Slide 5</vt:lpstr>
      <vt:lpstr>Public Sector Banks</vt:lpstr>
      <vt:lpstr>Emergence of Public Sector Banks in India</vt:lpstr>
      <vt:lpstr>Nationalization in 1969 By Govt. of India </vt:lpstr>
      <vt:lpstr>Objectives of Public Sector Banks</vt:lpstr>
      <vt:lpstr>Importance of Public Sector Banks</vt:lpstr>
      <vt:lpstr>Slide 11</vt:lpstr>
      <vt:lpstr>Emergence of Private Sector bank in India </vt:lpstr>
      <vt:lpstr>Private Sector Banks</vt:lpstr>
      <vt:lpstr>Old-Private Sector Banks</vt:lpstr>
      <vt:lpstr>New Private Sector Banks </vt:lpstr>
      <vt:lpstr>Objectives of Private Sector Banks</vt:lpstr>
      <vt:lpstr>Importance of Private Sector Banks in India?</vt:lpstr>
      <vt:lpstr>Private vs. Public banks </vt:lpstr>
      <vt:lpstr>      Private vs. Public banks </vt:lpstr>
      <vt:lpstr>Slide 20</vt:lpstr>
      <vt:lpstr>General case study of Loan offered</vt:lpstr>
      <vt:lpstr>Processing Fees</vt:lpstr>
      <vt:lpstr>Paper work, efficiency and turnaround time</vt:lpstr>
      <vt:lpstr>Interest rates fluctuation</vt:lpstr>
      <vt:lpstr>Prepayment charges</vt:lpstr>
      <vt:lpstr>Prepayment Period</vt:lpstr>
      <vt:lpstr>Pre­payment Amount</vt:lpstr>
      <vt:lpstr>Conclusion</vt:lpstr>
      <vt:lpstr>Case Study On Saving account </vt:lpstr>
      <vt:lpstr>Case Study of  saving </vt:lpstr>
      <vt:lpstr>Slide 31</vt:lpstr>
      <vt:lpstr>Slide 32</vt:lpstr>
      <vt:lpstr>Savings Accounts</vt:lpstr>
      <vt:lpstr>Slide 34</vt:lpstr>
      <vt:lpstr>Case Study on Current account</vt:lpstr>
      <vt:lpstr>Case Study of Current Accounts</vt:lpstr>
      <vt:lpstr>Current Accounts</vt:lpstr>
      <vt:lpstr>Cotd.</vt:lpstr>
      <vt:lpstr>Customer Satisfaction </vt:lpstr>
      <vt:lpstr>Factors affecting Customer’s Satisfaction </vt:lpstr>
      <vt:lpstr>Contd.</vt:lpstr>
      <vt:lpstr>Slide 42</vt:lpstr>
      <vt:lpstr>Contd.</vt:lpstr>
      <vt:lpstr>Slide 44</vt:lpstr>
      <vt:lpstr>Slide 45</vt:lpstr>
      <vt:lpstr>Inference</vt:lpstr>
      <vt:lpstr>Article analysis </vt:lpstr>
      <vt:lpstr>Slide 48</vt:lpstr>
      <vt:lpstr>Slide 49</vt:lpstr>
      <vt:lpstr>    Reason for the drop in net profits</vt:lpstr>
      <vt:lpstr>Slide 51</vt:lpstr>
      <vt:lpstr>“Separating the men from the boys.”</vt:lpstr>
      <vt:lpstr>Slide 53</vt:lpstr>
      <vt:lpstr>Slide 54</vt:lpstr>
      <vt:lpstr>                    The outcome</vt:lpstr>
      <vt:lpstr>Slide 56</vt:lpstr>
      <vt:lpstr>Slide 57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 Vs Private Banks</dc:title>
  <cp:lastModifiedBy>Ramkabir</cp:lastModifiedBy>
  <cp:revision>68</cp:revision>
  <dcterms:modified xsi:type="dcterms:W3CDTF">2016-04-16T18:54:27Z</dcterms:modified>
</cp:coreProperties>
</file>